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SemiBold"/>
      <p:regular r:id="rId41"/>
      <p:bold r:id="rId42"/>
      <p:italic r:id="rId43"/>
      <p:boldItalic r:id="rId44"/>
    </p:embeddedFont>
    <p:embeddedFont>
      <p:font typeface="Raleway"/>
      <p:regular r:id="rId45"/>
      <p:bold r:id="rId46"/>
      <p:italic r:id="rId47"/>
      <p:boldItalic r:id="rId48"/>
    </p:embeddedFont>
    <p:embeddedFont>
      <p:font typeface="Montserrat"/>
      <p:regular r:id="rId49"/>
      <p:bold r:id="rId50"/>
      <p:italic r:id="rId51"/>
      <p:boldItalic r:id="rId52"/>
    </p:embeddedFont>
    <p:embeddedFont>
      <p:font typeface="Frank Ruhl Libre"/>
      <p:regular r:id="rId53"/>
      <p:bold r:id="rId54"/>
    </p:embeddedFont>
    <p:embeddedFont>
      <p:font typeface="Montserrat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7" roundtripDataSignature="AMtx7mhNFkyP8Q/iuyuGNVSd6n0GkLjJ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SemiBold-bold.fntdata"/><Relationship Id="rId41" Type="http://schemas.openxmlformats.org/officeDocument/2006/relationships/font" Target="fonts/MontserratSemiBold-regular.fntdata"/><Relationship Id="rId44" Type="http://schemas.openxmlformats.org/officeDocument/2006/relationships/font" Target="fonts/MontserratSemiBold-boldItalic.fntdata"/><Relationship Id="rId43" Type="http://schemas.openxmlformats.org/officeDocument/2006/relationships/font" Target="fonts/MontserratSemiBold-italic.fntdata"/><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FrankRuhlLibre-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MontserratExtraBold-bold.fntdata"/><Relationship Id="rId10" Type="http://schemas.openxmlformats.org/officeDocument/2006/relationships/slide" Target="slides/slide5.xml"/><Relationship Id="rId54" Type="http://schemas.openxmlformats.org/officeDocument/2006/relationships/font" Target="fonts/FrankRuhlLibre-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Montserrat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swmag.com/online_exclusives/2019/04/the-dangers-of-combined-sewer-overflows_sc_003d9"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Vaishnavi: Hi I am Vaishnavi Muthukrishnan, I have a background in data analytics and management consulting. I have a research interest in using data science for addressing climate change through decarbonization, energy transition and building resilience.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latin typeface="Arial"/>
                <a:ea typeface="Arial"/>
                <a:cs typeface="Arial"/>
                <a:sym typeface="Arial"/>
              </a:rPr>
              <a:t>We used the average zipcode wise precipitation data to understand how the system comes under pressure during different rainfall levels. This pressure level was understood by comparing the capacity of a treatment plant against the flow into the plant from all its drainage zips. We assumed that anytime the flow crosses the capacity, the overflow is directly released into the drainage waterway of each combined sewer outflow. For this scenario of low rainfall, Tallman Island plant’s capacity is only 80 MGD, while the overflow from its drainage zipcodes in Queens is 96.7 MGD, so 16 MGD of water is released into the waterways near Queens.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000">
                <a:latin typeface="Arial"/>
                <a:ea typeface="Arial"/>
                <a:cs typeface="Arial"/>
                <a:sym typeface="Arial"/>
              </a:rPr>
              <a:t>For moderate rainfall (of 0.3 inches of rain/ hour), 50% of the treatment plants in Queens, Brooklyn and Staten Island are overwhelmed while the overflow from its drainage zipcodes is released into the waterways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latin typeface="Arial"/>
                <a:ea typeface="Arial"/>
                <a:cs typeface="Arial"/>
                <a:sym typeface="Arial"/>
              </a:rPr>
              <a:t>We all know the wreakage that hurricane Ida inflicted on the city, the flooded subways, the powercuts and in general shut down of the city. During an Ida level rainfall, all treatment plants are shut down both due to flooding and loss of electricity, and all of the precipitation and consumption sewage is dumped into the open waterway, causing high levels of toxicity to be mixed into water around the city.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Therefore , Extreme weather events like hurricane IDA have raised concerns over climate change and NYC's aging sewer infrastructure. As we can see in this time plot , there has been dramatic increase in number of sewer complaints reported during hurricane IDA.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If we take a closer look in 5 day interval , the number of complaints on sewer system increased starting August 26 and the spike remianed high until spetember 4th.  From this we can expect that number of Sewer complaints is highly affected by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Extreme weather conditions.  Therefore we decided to use number of complaints reported during hurricane Ida as a representative of citizens affected by extreme weather events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So, our main goal is to analyze if certain areas are disproportionately affected by sewage overflow. We tried to predict the areas that are likely to be highly affected during extreme weather events due to certain conditions or features such as location. We further explored demographics of areas impacted.</a:t>
            </a:r>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We devided  number of complaints in two levels high and low to find out which feature among </a:t>
            </a:r>
            <a:r>
              <a:rPr lang="en-US"/>
              <a:t>amount of discharge during IDA , distance from discharge point , and demographic information</a:t>
            </a:r>
            <a:r>
              <a:rPr lang="en-US">
                <a:latin typeface="Calibri"/>
                <a:ea typeface="Calibri"/>
                <a:cs typeface="Calibri"/>
                <a:sym typeface="Calibri"/>
              </a:rPr>
              <a:t> is most corelated with high level of complaints.</a:t>
            </a:r>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We can observe that distance from nearest discharge point is one of the strongest factor in making decision. </a:t>
            </a:r>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However, we cannot say that certain features are highly related with the number of complaints  so we took closer look at each features.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We took closer look on the demographics with high level of complaints ,  These are the featues of top 5 zipcodes with high level of compalints  that had relatively noticible patterns. </a:t>
            </a:r>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  poverty rate and family mdian is showing high bond in certain levels. We can see</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We also took a look at low complaints ,This is demographics of  zip codes with low level of complaints, there are no specific pattern but demogrphics are well spreaded</a:t>
            </a:r>
            <a:endParaRPr>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i="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Talk about the complexity of water distribution in NYC</a:t>
            </a:r>
            <a:endParaRPr/>
          </a:p>
          <a:p>
            <a:pPr indent="-298450" lvl="0" marL="457200" rtl="0" algn="l">
              <a:lnSpc>
                <a:spcPct val="100000"/>
              </a:lnSpc>
              <a:spcBef>
                <a:spcPts val="0"/>
              </a:spcBef>
              <a:spcAft>
                <a:spcPts val="0"/>
              </a:spcAft>
              <a:buSzPts val="1100"/>
              <a:buChar char="●"/>
            </a:pPr>
            <a:r>
              <a:rPr lang="en-US"/>
              <a:t>Talk about the hard work in ensuring that one of the best water in the world is supplied to homes</a:t>
            </a:r>
            <a:endParaRPr/>
          </a:p>
          <a:p>
            <a:pPr indent="-298450" lvl="0" marL="457200" rtl="0" algn="l">
              <a:lnSpc>
                <a:spcPct val="100000"/>
              </a:lnSpc>
              <a:spcBef>
                <a:spcPts val="0"/>
              </a:spcBef>
              <a:spcAft>
                <a:spcPts val="0"/>
              </a:spcAft>
              <a:buSzPts val="1100"/>
              <a:buChar char="●"/>
            </a:pPr>
            <a:r>
              <a:rPr lang="en-US"/>
              <a:t>Impact of disruption of the service or quality of service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NYC water supply system consists of three main watersheds: Catskill, Delaware and Croton. Catskill and Delaware are responsible for supplying about 90% of NYC's water supply and the rest from Croton. In order to observe how much water travels from these locations to the water treatment plant and to New York's citizens, we obtained data from different reservoirs that highlights capacity and daily outflow from February 2019 to end of February 2022. The visualization above shows different reservoirs at specific watersheds on February 28, 2022. Boxes highlighted in blue are reservoirs from Catskill and Delaware, whereas the ones in yellow are from Croton. Obtaining data for reservoirs from Catskill and Delaware were easily accessible from NYC Open Data, as well as data from New Croton Reservoir, which is the collecting point for water from all reservoirs in the Croton watershed. A challenge was faced when a discrepancy was found in the water treatment database where the Outflow from New Croton Reservoir into Croton Filtration Plant’s capacity. We were able to find that Jerome Park Reservoir is a storage reservoir for Croton watershed, which helped understand the possible inconsistency. By utilizing the IF statement on excel, we extrapolated the Outflow data from Jerome Park Reservoir, sticking with values that were less than the capacity of Croton Filtration Plant. From making the final database, we naturally got to learn more about the intricacy of NYC’s water supply system and also how to extrapolate data when there is inaccessible data or discrepancy. Additional assumption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We used data of </a:t>
            </a:r>
            <a:r>
              <a:rPr b="1" lang="en-US"/>
              <a:t> 2020 annual water consumption in privately owned buildings by type of industry and 2015 Daily water demand data by county level from United State geological survey  </a:t>
            </a:r>
            <a:r>
              <a:rPr lang="en-US">
                <a:latin typeface="Calibri"/>
                <a:ea typeface="Calibri"/>
                <a:cs typeface="Calibri"/>
                <a:sym typeface="Calibri"/>
              </a:rPr>
              <a:t> to create an estimated water demand data for later modeling and research. Visualization above shows water demand by zip codes from estimated water demand data we created.  average and by zip code it varies from </a:t>
            </a:r>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Although 2020 annual water consumption was in zip level , 40 % of the data was unavailable . So we </a:t>
            </a:r>
            <a:r>
              <a:rPr lang="en-US"/>
              <a:t>calculated percentages from 2020 zip level data set and applied to 2015 dailly water use data which covers larger boundaries of industry and locations  to create our final data set. </a:t>
            </a:r>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0" lvl="0" marL="0" rtl="0" algn="just">
              <a:lnSpc>
                <a:spcPct val="100000"/>
              </a:lnSpc>
              <a:spcBef>
                <a:spcPts val="0"/>
              </a:spcBef>
              <a:spcAft>
                <a:spcPts val="0"/>
              </a:spcAft>
              <a:buSzPts val="1100"/>
              <a:buNone/>
            </a:pPr>
            <a:r>
              <a:rPr lang="en-US"/>
              <a:t> Alos there are large discrepancies between two input data sets we used .The two data set deviate from each other by 466676.62060191977 at county level. </a:t>
            </a:r>
            <a:endParaRPr/>
          </a:p>
          <a:p>
            <a:pPr indent="0" lvl="0" marL="0" rtl="0" algn="just">
              <a:lnSpc>
                <a:spcPct val="100000"/>
              </a:lnSpc>
              <a:spcBef>
                <a:spcPts val="0"/>
              </a:spcBef>
              <a:spcAft>
                <a:spcPts val="0"/>
              </a:spcAft>
              <a:buSzPts val="1100"/>
              <a:buNone/>
            </a:pPr>
            <a:br>
              <a:rPr lang="en-US"/>
            </a:br>
            <a:r>
              <a:rPr lang="en-US"/>
              <a:t>. the final output data is also an estimate ( from county-level input database) and it can be way off from input data. Therefore, more effort to collect actual data to inform decision making is needed.</a:t>
            </a:r>
            <a:endParaRPr/>
          </a:p>
          <a:p>
            <a:pPr indent="0" lvl="0" marL="0" rtl="0" algn="just">
              <a:lnSpc>
                <a:spcPct val="100000"/>
              </a:lnSpc>
              <a:spcBef>
                <a:spcPts val="0"/>
              </a:spcBef>
              <a:spcAft>
                <a:spcPts val="0"/>
              </a:spcAft>
              <a:buSzPts val="1100"/>
              <a:buNone/>
            </a:pPr>
            <a:r>
              <a:rPr lang="en-US"/>
              <a:t>1.23-130 sec</a:t>
            </a:r>
            <a:endParaRPr/>
          </a:p>
          <a:p>
            <a:pPr indent="0" lvl="0" marL="0" rtl="0" algn="just">
              <a:lnSpc>
                <a:spcPct val="100000"/>
              </a:lnSpc>
              <a:spcBef>
                <a:spcPts val="0"/>
              </a:spcBef>
              <a:spcAft>
                <a:spcPts val="0"/>
              </a:spcAft>
              <a:buSzPts val="1100"/>
              <a:buNone/>
            </a:pPr>
            <a:r>
              <a:rPr lang="en-US"/>
              <a:t>Most of the data we found had not standard formatting, so we took a lot of time cleaning and processing them.</a:t>
            </a:r>
            <a:endParaRPr/>
          </a:p>
          <a:p>
            <a:pPr indent="0" lvl="0" marL="0" rtl="0" algn="just">
              <a:lnSpc>
                <a:spcPct val="100000"/>
              </a:lnSpc>
              <a:spcBef>
                <a:spcPts val="0"/>
              </a:spcBef>
              <a:spcAft>
                <a:spcPts val="0"/>
              </a:spcAft>
              <a:buSzPts val="1100"/>
              <a:buNone/>
            </a:pPr>
            <a:br>
              <a:rPr lang="en-US"/>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Water distribution data is highly sensitive and often openly unavailable, so we took inspiration from a work where model is developed that allows the topology of an urban water infrastructure to be mapped using freely available data. The parallelism of water and urban transportation infrastructures is used to identify the topology of a network by applying optimization methods. </a:t>
            </a:r>
            <a:endParaRPr/>
          </a:p>
          <a:p>
            <a:pPr indent="-298450" lvl="0" marL="457200" rtl="0" algn="l">
              <a:lnSpc>
                <a:spcPct val="100000"/>
              </a:lnSpc>
              <a:spcBef>
                <a:spcPts val="0"/>
              </a:spcBef>
              <a:spcAft>
                <a:spcPts val="0"/>
              </a:spcAft>
              <a:buSzPts val="1100"/>
              <a:buChar char="●"/>
            </a:pPr>
            <a:r>
              <a:rPr lang="en-US"/>
              <a:t>Another study aimed to develop a method that locates critical nodes without hydraulic analysis of every failure scenario. The Flow Distribution method is the application of the gravity model, typically used to predict traffic flows in transportation engineering, to a distribution system. Flow distribution predicts the amount of demand and population that would be affected if any node in the system were disabled by solving for the distribution of each node’s outflow.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main purpose of our project was to build a end to end spatial network of the water distribution system connected to each zipcode</a:t>
            </a:r>
            <a:endParaRPr/>
          </a:p>
          <a:p>
            <a:pPr indent="-298450" lvl="0" marL="457200" rtl="0" algn="l">
              <a:lnSpc>
                <a:spcPct val="100000"/>
              </a:lnSpc>
              <a:spcBef>
                <a:spcPts val="0"/>
              </a:spcBef>
              <a:spcAft>
                <a:spcPts val="0"/>
              </a:spcAft>
              <a:buSzPts val="1100"/>
              <a:buChar char="●"/>
            </a:pPr>
            <a:r>
              <a:rPr lang="en-US"/>
              <a:t>Our key inputs were the scaled image of water distribution tunnels and their corresponding outflow nodes. We overlayed the image onto NYC spatial data using ArcGIS. By marking key landmarks common to the image and the map, we were able to align them and create spatial points of each tunnel node. </a:t>
            </a:r>
            <a:endParaRPr/>
          </a:p>
          <a:p>
            <a:pPr indent="-298450" lvl="0" marL="457200" rtl="0" algn="l">
              <a:lnSpc>
                <a:spcPct val="100000"/>
              </a:lnSpc>
              <a:spcBef>
                <a:spcPts val="0"/>
              </a:spcBef>
              <a:spcAft>
                <a:spcPts val="0"/>
              </a:spcAft>
              <a:buSzPts val="1100"/>
              <a:buChar char="●"/>
            </a:pPr>
            <a:r>
              <a:rPr lang="en-US"/>
              <a:t>We used gravity-based clustering to identify the nearest distribution node to each zipcode in New York. The capacity of the tunnels and the calculated demand of each zipcode were added in as ancillary data for understanding demand impact of each node and tunnel.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latin typeface="Arial"/>
                <a:ea typeface="Arial"/>
                <a:cs typeface="Arial"/>
                <a:sym typeface="Arial"/>
              </a:rPr>
              <a:t>Inputs</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Tunnel image </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New York City spatial data</a:t>
            </a:r>
            <a:endParaRPr/>
          </a:p>
          <a:p>
            <a:pPr indent="-228600" lvl="0" marL="457200" rtl="0" algn="l">
              <a:lnSpc>
                <a:spcPct val="100000"/>
              </a:lnSpc>
              <a:spcBef>
                <a:spcPts val="0"/>
              </a:spcBef>
              <a:spcAft>
                <a:spcPts val="0"/>
              </a:spcAft>
              <a:buSzPts val="1100"/>
              <a:buNone/>
            </a:pPr>
            <a:r>
              <a:t/>
            </a:r>
            <a:endParaRPr b="1" i="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u="none" cap="none" strike="noStrike">
                <a:solidFill>
                  <a:srgbClr val="000000"/>
                </a:solidFill>
                <a:latin typeface="Arial"/>
                <a:ea typeface="Arial"/>
                <a:cs typeface="Arial"/>
                <a:sym typeface="Arial"/>
              </a:rPr>
              <a:t>Process</a:t>
            </a:r>
            <a:endParaRPr b="1">
              <a:latin typeface="Arial"/>
              <a:ea typeface="Arial"/>
              <a:cs typeface="Arial"/>
              <a:sym typeface="Arial"/>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Creating overlay in ArcGIS by labelling key landmarks common to image and spatial map</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Marking spatial points on map after overlap identified</a:t>
            </a:r>
            <a:endParaRPr/>
          </a:p>
          <a:p>
            <a:pPr indent="-298450" lvl="0" marL="457200" marR="0" rtl="0" algn="l">
              <a:lnSpc>
                <a:spcPct val="100000"/>
              </a:lnSpc>
              <a:spcBef>
                <a:spcPts val="0"/>
              </a:spcBef>
              <a:spcAft>
                <a:spcPts val="0"/>
              </a:spcAft>
              <a:buSzPts val="1100"/>
              <a:buChar char="●"/>
            </a:pPr>
            <a:r>
              <a:rPr b="1" lang="en-US">
                <a:latin typeface="Arial"/>
                <a:ea typeface="Arial"/>
                <a:cs typeface="Arial"/>
                <a:sym typeface="Arial"/>
              </a:rPr>
              <a:t>Challenges</a:t>
            </a:r>
            <a:endParaRPr b="0" i="0" u="none" cap="none" strike="noStrike">
              <a:solidFill>
                <a:srgbClr val="000000"/>
              </a:solidFill>
              <a:latin typeface="Arial"/>
              <a:ea typeface="Arial"/>
              <a:cs typeface="Arial"/>
              <a:sym typeface="Arial"/>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Image based on older map of NYC. Faced challenges with reconciliation because the image map was based on much older snapshot of new York city</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Manually moved some tunnel node points to be placed under major road network (to reflect reality)</a:t>
            </a:r>
            <a:endParaRPr/>
          </a:p>
          <a:p>
            <a:pPr indent="-29845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latin typeface="Arial"/>
                <a:ea typeface="Arial"/>
                <a:cs typeface="Arial"/>
                <a:sym typeface="Arial"/>
              </a:rPr>
              <a:t>Inputs</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Zipcode level water demand</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Tunnel node capacity</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Spatial polygons for zip codes, points for nodes</a:t>
            </a:r>
            <a:endParaRPr/>
          </a:p>
          <a:p>
            <a:pPr indent="-29845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b="1" i="0" lang="en-US" u="none" cap="none" strike="noStrike">
                <a:solidFill>
                  <a:srgbClr val="000000"/>
                </a:solidFill>
                <a:latin typeface="Arial"/>
                <a:ea typeface="Arial"/>
                <a:cs typeface="Arial"/>
                <a:sym typeface="Arial"/>
              </a:rPr>
              <a:t>Process</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Use geospatial package shapely to create a function for getting nearest point to a polygon</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Use function for each borough to get nearest tunnel node to zipcode</a:t>
            </a:r>
            <a:endParaRPr>
              <a:latin typeface="Arial"/>
              <a:ea typeface="Arial"/>
              <a:cs typeface="Arial"/>
              <a:sym typeface="Arial"/>
            </a:endParaRPr>
          </a:p>
          <a:p>
            <a:pPr indent="-298450" lvl="0" marL="45720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Char char="●"/>
            </a:pPr>
            <a:r>
              <a:rPr b="1" lang="en-US">
                <a:latin typeface="Arial"/>
                <a:ea typeface="Arial"/>
                <a:cs typeface="Arial"/>
                <a:sym typeface="Arial"/>
              </a:rPr>
              <a:t>Challenges</a:t>
            </a:r>
            <a:endParaRPr/>
          </a:p>
          <a:p>
            <a:pPr indent="-171450" lvl="0" marL="171450" rtl="0" algn="l">
              <a:lnSpc>
                <a:spcPct val="100000"/>
              </a:lnSpc>
              <a:spcBef>
                <a:spcPts val="0"/>
              </a:spcBef>
              <a:spcAft>
                <a:spcPts val="0"/>
              </a:spcAft>
              <a:buSzPts val="1100"/>
              <a:buFont typeface="Arial"/>
              <a:buChar char="•"/>
            </a:pPr>
            <a:r>
              <a:rPr lang="en-US">
                <a:latin typeface="Arial"/>
                <a:ea typeface="Arial"/>
                <a:cs typeface="Arial"/>
                <a:sym typeface="Arial"/>
              </a:rPr>
              <a:t>Understanding the discrepancy where Inflow &gt; Capacity</a:t>
            </a:r>
            <a:endParaRPr b="0" i="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Extreme events such as natural hazards and cyber attack have been causing disruptions throught many years. For exapmple , Hurricane Ida struck NYC in spetember 2021 causing 5700 power outtage , floods and total damage of at least 95 billion dollars.  </a:t>
            </a:r>
            <a:r>
              <a:rPr b="1" lang="en-US"/>
              <a:t>Nearly two hundred water systems, large and small, are experiencing outages after the powerful storm</a:t>
            </a:r>
            <a:endParaRPr/>
          </a:p>
          <a:p>
            <a:pPr indent="0" lvl="0" marL="0" rtl="0" algn="l">
              <a:lnSpc>
                <a:spcPct val="100000"/>
              </a:lnSpc>
              <a:spcBef>
                <a:spcPts val="0"/>
              </a:spcBef>
              <a:spcAft>
                <a:spcPts val="0"/>
              </a:spcAft>
              <a:buSzPts val="1100"/>
              <a:buNone/>
            </a:pPr>
            <a:r>
              <a:rPr lang="en-US"/>
              <a:t>On 2021, feb 5 , unkown hackers attacked the water plant and tried to raise level of sodium hydoxide. Luckly, the water treatment staff noticed it very shortly and was able to prevent the relise of the water.Although there is also automatic safeguard system that monitor the water quality , it is still concern for many people.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latin typeface="Calibri"/>
                <a:ea typeface="Calibri"/>
                <a:cs typeface="Calibri"/>
                <a:sym typeface="Calibri"/>
              </a:rPr>
              <a:t>At least 3 min , data collection curation modeling implication , large data set , familiar with different agency , a lot of software and programs ,  show our contribution </a:t>
            </a:r>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Most of our data sources came from nyc government page, open data and United States Geological Survey. Python was the main programming language we utilized for data curation, modeling, and implications on available datasets before applying different techniques to dive deeper into details in terms of creating our desired databases and models. For the wastewater infrastructure scenario, we brought Tableau in for visualization of NYC map separated clearly by zip codes, and used techniques like regression and spatial analysis to find what is better to implement after viewing the results.</a:t>
            </a:r>
            <a:endParaRPr>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i="1" lang="en-US"/>
              <a:t>The dangers of combined sewer overflows - mswmag.com</a:t>
            </a:r>
            <a:r>
              <a:rPr lang="en-US"/>
              <a:t>. (n.d.). Retrieved July 27, 2022, from </a:t>
            </a:r>
            <a:r>
              <a:rPr lang="en-US" u="sng">
                <a:solidFill>
                  <a:schemeClr val="hlink"/>
                </a:solidFill>
                <a:hlinkClick r:id="rId2"/>
              </a:rPr>
              <a:t>https://www.mswmag.com/online_exclusives/2019/04/the-dangers-of-combined-sewer-overflows_sc_003d9</a:t>
            </a:r>
            <a:r>
              <a:rPr lang="en-US"/>
              <a:t> </a:t>
            </a:r>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 minimize future disruptions, similar to previous examples that stresses regional water and electricity infrastructures </a:t>
            </a:r>
            <a:endParaRPr/>
          </a:p>
          <a:p>
            <a:pPr indent="0" lvl="0" marL="0" rtl="0" algn="l">
              <a:lnSpc>
                <a:spcPct val="100000"/>
              </a:lnSpc>
              <a:spcBef>
                <a:spcPts val="0"/>
              </a:spcBef>
              <a:spcAft>
                <a:spcPts val="0"/>
              </a:spcAft>
              <a:buSzPts val="1100"/>
              <a:buNone/>
            </a:pPr>
            <a:r>
              <a:rPr lang="en-US"/>
              <a:t>we need to Identify NYC's water and electricity Infrastructure and Understand interdependencies</a:t>
            </a:r>
            <a:endParaRPr/>
          </a:p>
          <a:p>
            <a:pPr indent="0" lvl="0" marL="0" marR="0" rtl="0" algn="l">
              <a:lnSpc>
                <a:spcPct val="100000"/>
              </a:lnSpc>
              <a:spcBef>
                <a:spcPts val="0"/>
              </a:spcBef>
              <a:spcAft>
                <a:spcPts val="0"/>
              </a:spcAft>
              <a:buClr>
                <a:srgbClr val="000000"/>
              </a:buClr>
              <a:buSzPts val="1100"/>
              <a:buFont typeface="Arial"/>
              <a:buNone/>
            </a:pPr>
            <a:r>
              <a:t/>
            </a:r>
            <a:endParaRPr>
              <a:solidFill>
                <a:schemeClr val="dk2"/>
              </a:solidFill>
            </a:endParaRPr>
          </a:p>
          <a:p>
            <a:pPr indent="0" lvl="0" marL="0" marR="0" rtl="0" algn="l">
              <a:lnSpc>
                <a:spcPct val="100000"/>
              </a:lnSpc>
              <a:spcBef>
                <a:spcPts val="0"/>
              </a:spcBef>
              <a:spcAft>
                <a:spcPts val="0"/>
              </a:spcAft>
              <a:buClr>
                <a:srgbClr val="000000"/>
              </a:buClr>
              <a:buSzPts val="1100"/>
              <a:buFont typeface="Arial"/>
              <a:buNone/>
            </a:pPr>
            <a:r>
              <a:rPr lang="en-US">
                <a:solidFill>
                  <a:schemeClr val="dk2"/>
                </a:solidFill>
              </a:rPr>
              <a:t>Identify NYC's water and electricity Infrastructure vulnerabilities; Understand interdependencies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these are our research questions. </a:t>
            </a:r>
            <a:endParaRPr/>
          </a:p>
          <a:p>
            <a:pPr indent="0" lvl="0" marL="0" rtl="0" algn="l">
              <a:lnSpc>
                <a:spcPct val="100000"/>
              </a:lnSpc>
              <a:spcBef>
                <a:spcPts val="0"/>
              </a:spcBef>
              <a:spcAft>
                <a:spcPts val="0"/>
              </a:spcAft>
              <a:buSzPts val="1100"/>
              <a:buNone/>
            </a:pPr>
            <a:r>
              <a:rPr lang="en-US"/>
              <a:t>Through the question we have gathered spatial information, capacity, working and population imapct of these diff infrastructures  which would help us to andswer  2nd question, which is finding most vulneralbe components under extreme events</a:t>
            </a:r>
            <a:endParaRPr/>
          </a:p>
          <a:p>
            <a:pPr indent="0" lvl="0" marL="0" rtl="0" algn="l">
              <a:lnSpc>
                <a:spcPct val="100000"/>
              </a:lnSpc>
              <a:spcBef>
                <a:spcPts val="0"/>
              </a:spcBef>
              <a:spcAft>
                <a:spcPts val="0"/>
              </a:spcAft>
              <a:buSzPts val="1100"/>
              <a:buNone/>
            </a:pPr>
            <a:r>
              <a:rPr lang="en-US"/>
              <a:t>Finally, This lead us to understand how we can prepare and  set up a strategy for the city for such events,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25 sec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will talk in detail about the progress so far in next part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strike="noStrike">
                <a:solidFill>
                  <a:srgbClr val="000000"/>
                </a:solidFill>
                <a:latin typeface="Arial"/>
                <a:ea typeface="Arial"/>
                <a:cs typeface="Arial"/>
                <a:sym typeface="Arial"/>
              </a:rPr>
              <a:t>New York City’s wastewater infrastructure is comprised of an extensive network of over 7,400 miles of sewer pipes that collect sanitary sewage and stormwater, and the 14 Wastewater Resource Recovery Facilities (WRRFs) that receive the flow. NYC’s sewer system is approximately 60 percent combined, which means it is used to convey both sanitary and storm flows. When the sewer system is at full capacity, a diluted mixture of rainwater and sewage may be released into the local waterways. This is called a combined sewer overflow (CSO). </a:t>
            </a:r>
            <a:endParaRPr sz="1100">
              <a:latin typeface="Arial"/>
              <a:ea typeface="Arial"/>
              <a:cs typeface="Arial"/>
              <a:sym typeface="Arial"/>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latin typeface="Arial"/>
                <a:ea typeface="Arial"/>
                <a:cs typeface="Arial"/>
                <a:sym typeface="Arial"/>
              </a:rPr>
              <a:t>We wanted to analyze the impact of natural and man-made disruptions on this system, but for doing any modeling and analysis , we needed end to end data about the wastewater infrastructure of the city which was not available through open data sources. So, we created a complete NYC wastewater infrastructure database with data collected from research papers, agency reports and open data portals to trace the journey of NYC’s water after it is supplied to the city for consumption or through rain. We processed each zip code’s water consumption and precipitation data and connected it to the respective wastewater treatment plants. We also collected information about each treatment plant’s location, capacity and daily inflow of wastewater.</a:t>
            </a:r>
            <a:endParaRPr/>
          </a:p>
          <a:p>
            <a:pPr indent="0" lvl="0" marL="0" rtl="0" algn="l">
              <a:lnSpc>
                <a:spcPct val="100000"/>
              </a:lnSpc>
              <a:spcBef>
                <a:spcPts val="0"/>
              </a:spcBef>
              <a:spcAft>
                <a:spcPts val="0"/>
              </a:spcAft>
              <a:buSzPts val="1100"/>
              <a:buNone/>
            </a:pPr>
            <a:r>
              <a:t/>
            </a:r>
            <a:endParaRPr sz="1000">
              <a:latin typeface="Arial"/>
              <a:ea typeface="Arial"/>
              <a:cs typeface="Arial"/>
              <a:sym typeface="Arial"/>
            </a:endParaRPr>
          </a:p>
          <a:p>
            <a:pPr indent="0" lvl="0" marL="0" rtl="0" algn="l">
              <a:lnSpc>
                <a:spcPct val="100000"/>
              </a:lnSpc>
              <a:spcBef>
                <a:spcPts val="0"/>
              </a:spcBef>
              <a:spcAft>
                <a:spcPts val="0"/>
              </a:spcAft>
              <a:buSzPts val="1100"/>
              <a:buNone/>
            </a:pPr>
            <a:r>
              <a:t/>
            </a:r>
            <a:endParaRPr sz="1000">
              <a:latin typeface="Arial"/>
              <a:ea typeface="Arial"/>
              <a:cs typeface="Arial"/>
              <a:sym typeface="Arial"/>
            </a:endParaRPr>
          </a:p>
          <a:p>
            <a:pPr indent="0" lvl="0" marL="0" rtl="0" algn="l">
              <a:lnSpc>
                <a:spcPct val="100000"/>
              </a:lnSpc>
              <a:spcBef>
                <a:spcPts val="0"/>
              </a:spcBef>
              <a:spcAft>
                <a:spcPts val="0"/>
              </a:spcAft>
              <a:buSzPts val="1100"/>
              <a:buNone/>
            </a:pPr>
            <a:r>
              <a:t/>
            </a:r>
            <a:endParaRPr sz="10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37"/>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37"/>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37"/>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7200">
                <a:solidFill>
                  <a:schemeClr val="accent2"/>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12" name="Google Shape;12;p37"/>
          <p:cNvSpPr txBox="1"/>
          <p:nvPr>
            <p:ph idx="1" type="body"/>
          </p:nvPr>
        </p:nvSpPr>
        <p:spPr>
          <a:xfrm>
            <a:off x="2496200" y="4275729"/>
            <a:ext cx="4151400" cy="3045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37"/>
          <p:cNvSpPr txBox="1"/>
          <p:nvPr>
            <p:ph idx="2" type="subTitle"/>
          </p:nvPr>
        </p:nvSpPr>
        <p:spPr>
          <a:xfrm>
            <a:off x="2496200" y="2791614"/>
            <a:ext cx="4151400" cy="70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500">
                <a:solidFill>
                  <a:schemeClr val="accent2"/>
                </a:solidFill>
              </a:defRPr>
            </a:lvl1pPr>
            <a:lvl2pPr lvl="1" algn="l">
              <a:lnSpc>
                <a:spcPct val="115000"/>
              </a:lnSpc>
              <a:spcBef>
                <a:spcPts val="1600"/>
              </a:spcBef>
              <a:spcAft>
                <a:spcPts val="0"/>
              </a:spcAft>
              <a:buSzPts val="1400"/>
              <a:buNone/>
              <a:defRPr>
                <a:solidFill>
                  <a:schemeClr val="accent2"/>
                </a:solidFill>
              </a:defRPr>
            </a:lvl2pPr>
            <a:lvl3pPr lvl="2" algn="l">
              <a:lnSpc>
                <a:spcPct val="115000"/>
              </a:lnSpc>
              <a:spcBef>
                <a:spcPts val="1600"/>
              </a:spcBef>
              <a:spcAft>
                <a:spcPts val="0"/>
              </a:spcAft>
              <a:buSzPts val="1400"/>
              <a:buNone/>
              <a:defRPr>
                <a:solidFill>
                  <a:schemeClr val="accent2"/>
                </a:solidFill>
              </a:defRPr>
            </a:lvl3pPr>
            <a:lvl4pPr lvl="3" algn="l">
              <a:lnSpc>
                <a:spcPct val="115000"/>
              </a:lnSpc>
              <a:spcBef>
                <a:spcPts val="1600"/>
              </a:spcBef>
              <a:spcAft>
                <a:spcPts val="0"/>
              </a:spcAft>
              <a:buSzPts val="1400"/>
              <a:buNone/>
              <a:defRPr>
                <a:solidFill>
                  <a:schemeClr val="accent2"/>
                </a:solidFill>
              </a:defRPr>
            </a:lvl4pPr>
            <a:lvl5pPr lvl="4" algn="l">
              <a:lnSpc>
                <a:spcPct val="115000"/>
              </a:lnSpc>
              <a:spcBef>
                <a:spcPts val="1600"/>
              </a:spcBef>
              <a:spcAft>
                <a:spcPts val="0"/>
              </a:spcAft>
              <a:buSzPts val="1400"/>
              <a:buNone/>
              <a:defRPr>
                <a:solidFill>
                  <a:schemeClr val="accent2"/>
                </a:solidFill>
              </a:defRPr>
            </a:lvl5pPr>
            <a:lvl6pPr lvl="5" algn="l">
              <a:lnSpc>
                <a:spcPct val="115000"/>
              </a:lnSpc>
              <a:spcBef>
                <a:spcPts val="1600"/>
              </a:spcBef>
              <a:spcAft>
                <a:spcPts val="0"/>
              </a:spcAft>
              <a:buSzPts val="1400"/>
              <a:buNone/>
              <a:defRPr>
                <a:solidFill>
                  <a:schemeClr val="accent2"/>
                </a:solidFill>
              </a:defRPr>
            </a:lvl6pPr>
            <a:lvl7pPr lvl="6" algn="l">
              <a:lnSpc>
                <a:spcPct val="115000"/>
              </a:lnSpc>
              <a:spcBef>
                <a:spcPts val="1600"/>
              </a:spcBef>
              <a:spcAft>
                <a:spcPts val="0"/>
              </a:spcAft>
              <a:buSzPts val="1400"/>
              <a:buNone/>
              <a:defRPr>
                <a:solidFill>
                  <a:schemeClr val="accent2"/>
                </a:solidFill>
              </a:defRPr>
            </a:lvl7pPr>
            <a:lvl8pPr lvl="7" algn="l">
              <a:lnSpc>
                <a:spcPct val="115000"/>
              </a:lnSpc>
              <a:spcBef>
                <a:spcPts val="1600"/>
              </a:spcBef>
              <a:spcAft>
                <a:spcPts val="0"/>
              </a:spcAft>
              <a:buSzPts val="1400"/>
              <a:buNone/>
              <a:defRPr>
                <a:solidFill>
                  <a:schemeClr val="accent2"/>
                </a:solidFill>
              </a:defRPr>
            </a:lvl8pPr>
            <a:lvl9pPr lvl="8" algn="l">
              <a:lnSpc>
                <a:spcPct val="115000"/>
              </a:lnSpc>
              <a:spcBef>
                <a:spcPts val="1600"/>
              </a:spcBef>
              <a:spcAft>
                <a:spcPts val="1600"/>
              </a:spcAft>
              <a:buSzPts val="1400"/>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46"/>
          <p:cNvSpPr txBox="1"/>
          <p:nvPr>
            <p:ph type="title"/>
          </p:nvPr>
        </p:nvSpPr>
        <p:spPr>
          <a:xfrm>
            <a:off x="311700" y="587970"/>
            <a:ext cx="4945500" cy="11373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46"/>
          <p:cNvSpPr txBox="1"/>
          <p:nvPr>
            <p:ph idx="1" type="body"/>
          </p:nvPr>
        </p:nvSpPr>
        <p:spPr>
          <a:xfrm>
            <a:off x="311700"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sp>
        <p:nvSpPr>
          <p:cNvPr id="55" name="Google Shape;55;p46"/>
          <p:cNvSpPr txBox="1"/>
          <p:nvPr>
            <p:ph idx="2" type="body"/>
          </p:nvPr>
        </p:nvSpPr>
        <p:spPr>
          <a:xfrm>
            <a:off x="4619925"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pic>
        <p:nvPicPr>
          <p:cNvPr descr=" " id="56" name="Google Shape;56;p4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7" name="Google Shape;57;p4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58" name="Google Shape;58;p46"/>
          <p:cNvSpPr txBox="1"/>
          <p:nvPr>
            <p:ph idx="3" type="subTitle"/>
          </p:nvPr>
        </p:nvSpPr>
        <p:spPr>
          <a:xfrm>
            <a:off x="311700"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9" name="Google Shape;59;p46"/>
          <p:cNvSpPr txBox="1"/>
          <p:nvPr>
            <p:ph idx="4" type="subTitle"/>
          </p:nvPr>
        </p:nvSpPr>
        <p:spPr>
          <a:xfrm>
            <a:off x="4619925"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60" name="Google Shape;60;p4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1" name="Shape 61"/>
        <p:cNvGrpSpPr/>
        <p:nvPr/>
      </p:nvGrpSpPr>
      <p:grpSpPr>
        <a:xfrm>
          <a:off x="0" y="0"/>
          <a:ext cx="0" cy="0"/>
          <a:chOff x="0" y="0"/>
          <a:chExt cx="0" cy="0"/>
        </a:xfrm>
      </p:grpSpPr>
      <p:sp>
        <p:nvSpPr>
          <p:cNvPr descr=" " id="62" name="Google Shape;62;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7"/>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sz="3600">
                <a:solidFill>
                  <a:srgbClr val="57068C"/>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47"/>
          <p:cNvSpPr txBox="1"/>
          <p:nvPr>
            <p:ph idx="1" type="subTitle"/>
          </p:nvPr>
        </p:nvSpPr>
        <p:spPr>
          <a:xfrm>
            <a:off x="294375" y="2803075"/>
            <a:ext cx="3616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5" name="Google Shape;65;p47"/>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66" name="Google Shape;66;p4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7" name="Google Shape;67;p4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8" name="Shape 68"/>
        <p:cNvGrpSpPr/>
        <p:nvPr/>
      </p:nvGrpSpPr>
      <p:grpSpPr>
        <a:xfrm>
          <a:off x="0" y="0"/>
          <a:ext cx="0" cy="0"/>
          <a:chOff x="0" y="0"/>
          <a:chExt cx="0" cy="0"/>
        </a:xfrm>
      </p:grpSpPr>
      <p:sp>
        <p:nvSpPr>
          <p:cNvPr id="69" name="Google Shape;69;p48"/>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48"/>
          <p:cNvSpPr txBox="1"/>
          <p:nvPr>
            <p:ph idx="1" type="subTitle"/>
          </p:nvPr>
        </p:nvSpPr>
        <p:spPr>
          <a:xfrm>
            <a:off x="1143000" y="2701528"/>
            <a:ext cx="6858000" cy="1241822"/>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800"/>
            </a:lvl1pPr>
            <a:lvl2pPr lvl="1" algn="ctr">
              <a:lnSpc>
                <a:spcPct val="115000"/>
              </a:lnSpc>
              <a:spcBef>
                <a:spcPts val="1600"/>
              </a:spcBef>
              <a:spcAft>
                <a:spcPts val="0"/>
              </a:spcAft>
              <a:buSzPts val="1400"/>
              <a:buNone/>
              <a:defRPr sz="1500"/>
            </a:lvl2pPr>
            <a:lvl3pPr lvl="2" algn="ctr">
              <a:lnSpc>
                <a:spcPct val="115000"/>
              </a:lnSpc>
              <a:spcBef>
                <a:spcPts val="1600"/>
              </a:spcBef>
              <a:spcAft>
                <a:spcPts val="0"/>
              </a:spcAft>
              <a:buSzPts val="1400"/>
              <a:buNone/>
              <a:defRPr sz="1350"/>
            </a:lvl3pPr>
            <a:lvl4pPr lvl="3" algn="ctr">
              <a:lnSpc>
                <a:spcPct val="115000"/>
              </a:lnSpc>
              <a:spcBef>
                <a:spcPts val="1600"/>
              </a:spcBef>
              <a:spcAft>
                <a:spcPts val="0"/>
              </a:spcAft>
              <a:buSzPts val="1400"/>
              <a:buNone/>
              <a:defRPr sz="1200"/>
            </a:lvl4pPr>
            <a:lvl5pPr lvl="4" algn="ctr">
              <a:lnSpc>
                <a:spcPct val="115000"/>
              </a:lnSpc>
              <a:spcBef>
                <a:spcPts val="1600"/>
              </a:spcBef>
              <a:spcAft>
                <a:spcPts val="0"/>
              </a:spcAft>
              <a:buSzPts val="1400"/>
              <a:buNone/>
              <a:defRPr sz="1200"/>
            </a:lvl5pPr>
            <a:lvl6pPr lvl="5" algn="ctr">
              <a:lnSpc>
                <a:spcPct val="115000"/>
              </a:lnSpc>
              <a:spcBef>
                <a:spcPts val="1600"/>
              </a:spcBef>
              <a:spcAft>
                <a:spcPts val="0"/>
              </a:spcAft>
              <a:buSzPts val="1400"/>
              <a:buNone/>
              <a:defRPr sz="1200"/>
            </a:lvl6pPr>
            <a:lvl7pPr lvl="6" algn="ctr">
              <a:lnSpc>
                <a:spcPct val="115000"/>
              </a:lnSpc>
              <a:spcBef>
                <a:spcPts val="1600"/>
              </a:spcBef>
              <a:spcAft>
                <a:spcPts val="0"/>
              </a:spcAft>
              <a:buSzPts val="1400"/>
              <a:buNone/>
              <a:defRPr sz="1200"/>
            </a:lvl7pPr>
            <a:lvl8pPr lvl="7" algn="ctr">
              <a:lnSpc>
                <a:spcPct val="115000"/>
              </a:lnSpc>
              <a:spcBef>
                <a:spcPts val="1600"/>
              </a:spcBef>
              <a:spcAft>
                <a:spcPts val="0"/>
              </a:spcAft>
              <a:buSzPts val="1400"/>
              <a:buNone/>
              <a:defRPr sz="1200"/>
            </a:lvl8pPr>
            <a:lvl9pPr lvl="8" algn="ctr">
              <a:lnSpc>
                <a:spcPct val="115000"/>
              </a:lnSpc>
              <a:spcBef>
                <a:spcPts val="1600"/>
              </a:spcBef>
              <a:spcAft>
                <a:spcPts val="1600"/>
              </a:spcAft>
              <a:buSzPts val="1400"/>
              <a:buNone/>
              <a:defRPr sz="1200"/>
            </a:lvl9pPr>
          </a:lstStyle>
          <a:p/>
        </p:txBody>
      </p:sp>
      <p:sp>
        <p:nvSpPr>
          <p:cNvPr id="71" name="Google Shape;71;p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2" name="Google Shape;72;p4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8"/>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descr=" " id="16" name="Google Shape;16;p3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38"/>
          <p:cNvSpPr txBox="1"/>
          <p:nvPr>
            <p:ph type="title"/>
          </p:nvPr>
        </p:nvSpPr>
        <p:spPr>
          <a:xfrm>
            <a:off x="311700" y="587975"/>
            <a:ext cx="6551100" cy="657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8"/>
          <p:cNvSpPr txBox="1"/>
          <p:nvPr>
            <p:ph idx="1" type="body"/>
          </p:nvPr>
        </p:nvSpPr>
        <p:spPr>
          <a:xfrm>
            <a:off x="311700" y="1448400"/>
            <a:ext cx="6551100" cy="2246700"/>
          </a:xfrm>
          <a:prstGeom prst="rect">
            <a:avLst/>
          </a:prstGeom>
          <a:noFill/>
          <a:ln>
            <a:noFill/>
          </a:ln>
        </p:spPr>
        <p:txBody>
          <a:bodyPr anchorCtr="0" anchor="t" bIns="91425" lIns="91425" spcFirstLastPara="1" rIns="91425" wrap="square" tIns="91425">
            <a:noAutofit/>
          </a:bodyPr>
          <a:lstStyle>
            <a:lvl1pPr indent="-342900" lvl="0" marL="457200" algn="l">
              <a:lnSpc>
                <a:spcPct val="125000"/>
              </a:lnSpc>
              <a:spcBef>
                <a:spcPts val="0"/>
              </a:spcBef>
              <a:spcAft>
                <a:spcPts val="0"/>
              </a:spcAft>
              <a:buSzPts val="18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pic>
        <p:nvPicPr>
          <p:cNvPr id="19" name="Google Shape;19;p3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39"/>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39"/>
          <p:cNvSpPr txBox="1"/>
          <p:nvPr>
            <p:ph type="title"/>
          </p:nvPr>
        </p:nvSpPr>
        <p:spPr>
          <a:xfrm>
            <a:off x="1506000" y="1385509"/>
            <a:ext cx="6131700" cy="1638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600"/>
              <a:buNone/>
              <a:defRPr sz="60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3" name="Google Shape;23;p39"/>
          <p:cNvSpPr txBox="1"/>
          <p:nvPr>
            <p:ph idx="1" type="subTitle"/>
          </p:nvPr>
        </p:nvSpPr>
        <p:spPr>
          <a:xfrm>
            <a:off x="2462575" y="2959018"/>
            <a:ext cx="4218600" cy="734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4" name="Shape 24"/>
        <p:cNvGrpSpPr/>
        <p:nvPr/>
      </p:nvGrpSpPr>
      <p:grpSpPr>
        <a:xfrm>
          <a:off x="0" y="0"/>
          <a:ext cx="0" cy="0"/>
          <a:chOff x="0" y="0"/>
          <a:chExt cx="0" cy="0"/>
        </a:xfrm>
      </p:grpSpPr>
      <p:pic>
        <p:nvPicPr>
          <p:cNvPr descr=" " id="25" name="Google Shape;25;p4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6" name="Google Shape;26;p4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27" name="Google Shape;27;p40"/>
          <p:cNvSpPr txBox="1"/>
          <p:nvPr>
            <p:ph type="title"/>
          </p:nvPr>
        </p:nvSpPr>
        <p:spPr>
          <a:xfrm>
            <a:off x="311700" y="3619355"/>
            <a:ext cx="45117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8" name="Google Shape;28;p40"/>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1"/>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 " id="31" name="Google Shape;31;p4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2" name="Google Shape;32;p4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id="33" name="Google Shape;33;p4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Image and Text">
    <p:spTree>
      <p:nvGrpSpPr>
        <p:cNvPr id="34" name="Shape 34"/>
        <p:cNvGrpSpPr/>
        <p:nvPr/>
      </p:nvGrpSpPr>
      <p:grpSpPr>
        <a:xfrm>
          <a:off x="0" y="0"/>
          <a:ext cx="0" cy="0"/>
          <a:chOff x="0" y="0"/>
          <a:chExt cx="0" cy="0"/>
        </a:xfrm>
      </p:grpSpPr>
      <p:pic>
        <p:nvPicPr>
          <p:cNvPr id="35" name="Google Shape;35;p42"/>
          <p:cNvPicPr preferRelativeResize="0"/>
          <p:nvPr/>
        </p:nvPicPr>
        <p:blipFill rotWithShape="1">
          <a:blip r:embed="rId2">
            <a:alphaModFix/>
          </a:blip>
          <a:srcRect b="0" l="0" r="0" t="0"/>
          <a:stretch/>
        </p:blipFill>
        <p:spPr>
          <a:xfrm>
            <a:off x="0" y="0"/>
            <a:ext cx="9143997" cy="5143510"/>
          </a:xfrm>
          <a:prstGeom prst="rect">
            <a:avLst/>
          </a:prstGeom>
          <a:noFill/>
          <a:ln>
            <a:noFill/>
          </a:ln>
        </p:spPr>
      </p:pic>
      <p:pic>
        <p:nvPicPr>
          <p:cNvPr descr=" " id="36" name="Google Shape;36;p42"/>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7" name="Google Shape;37;p4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38" name="Google Shape;38;p42"/>
          <p:cNvSpPr txBox="1"/>
          <p:nvPr>
            <p:ph type="title"/>
          </p:nvPr>
        </p:nvSpPr>
        <p:spPr>
          <a:xfrm>
            <a:off x="4969800" y="1412750"/>
            <a:ext cx="3766800" cy="1374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42"/>
          <p:cNvSpPr txBox="1"/>
          <p:nvPr>
            <p:ph idx="1" type="body"/>
          </p:nvPr>
        </p:nvSpPr>
        <p:spPr>
          <a:xfrm>
            <a:off x="4969675" y="2901150"/>
            <a:ext cx="3766800" cy="1374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800"/>
              </a:spcBef>
              <a:spcAft>
                <a:spcPts val="0"/>
              </a:spcAft>
              <a:buSzPts val="1100"/>
              <a:buChar char="○"/>
              <a:defRPr sz="1100"/>
            </a:lvl2pPr>
            <a:lvl3pPr indent="-298450" lvl="2" marL="1371600" algn="l">
              <a:lnSpc>
                <a:spcPct val="125000"/>
              </a:lnSpc>
              <a:spcBef>
                <a:spcPts val="800"/>
              </a:spcBef>
              <a:spcAft>
                <a:spcPts val="0"/>
              </a:spcAft>
              <a:buSzPts val="1100"/>
              <a:buChar char="■"/>
              <a:defRPr sz="1100"/>
            </a:lvl3pPr>
            <a:lvl4pPr indent="-298450" lvl="3" marL="1828800" algn="l">
              <a:lnSpc>
                <a:spcPct val="125000"/>
              </a:lnSpc>
              <a:spcBef>
                <a:spcPts val="800"/>
              </a:spcBef>
              <a:spcAft>
                <a:spcPts val="0"/>
              </a:spcAft>
              <a:buSzPts val="1100"/>
              <a:buChar char="●"/>
              <a:defRPr sz="1100"/>
            </a:lvl4pPr>
            <a:lvl5pPr indent="-298450" lvl="4" marL="2286000" algn="l">
              <a:lnSpc>
                <a:spcPct val="125000"/>
              </a:lnSpc>
              <a:spcBef>
                <a:spcPts val="800"/>
              </a:spcBef>
              <a:spcAft>
                <a:spcPts val="0"/>
              </a:spcAft>
              <a:buSzPts val="1100"/>
              <a:buChar char="○"/>
              <a:defRPr sz="1100"/>
            </a:lvl5pPr>
            <a:lvl6pPr indent="-298450" lvl="5" marL="2743200" algn="l">
              <a:lnSpc>
                <a:spcPct val="125000"/>
              </a:lnSpc>
              <a:spcBef>
                <a:spcPts val="800"/>
              </a:spcBef>
              <a:spcAft>
                <a:spcPts val="0"/>
              </a:spcAft>
              <a:buSzPts val="1100"/>
              <a:buChar char="■"/>
              <a:defRPr sz="1100"/>
            </a:lvl6pPr>
            <a:lvl7pPr indent="-298450" lvl="6" marL="3200400" algn="l">
              <a:lnSpc>
                <a:spcPct val="125000"/>
              </a:lnSpc>
              <a:spcBef>
                <a:spcPts val="800"/>
              </a:spcBef>
              <a:spcAft>
                <a:spcPts val="0"/>
              </a:spcAft>
              <a:buSzPts val="1100"/>
              <a:buChar char="●"/>
              <a:defRPr sz="1100"/>
            </a:lvl7pPr>
            <a:lvl8pPr indent="-298450" lvl="7" marL="3657600" algn="l">
              <a:lnSpc>
                <a:spcPct val="125000"/>
              </a:lnSpc>
              <a:spcBef>
                <a:spcPts val="800"/>
              </a:spcBef>
              <a:spcAft>
                <a:spcPts val="0"/>
              </a:spcAft>
              <a:buSzPts val="1100"/>
              <a:buChar char="○"/>
              <a:defRPr sz="1100"/>
            </a:lvl8pPr>
            <a:lvl9pPr indent="-298450" lvl="8" marL="4114800" algn="l">
              <a:lnSpc>
                <a:spcPct val="125000"/>
              </a:lnSpc>
              <a:spcBef>
                <a:spcPts val="800"/>
              </a:spcBef>
              <a:spcAft>
                <a:spcPts val="80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List">
    <p:spTree>
      <p:nvGrpSpPr>
        <p:cNvPr id="41" name="Shape 41"/>
        <p:cNvGrpSpPr/>
        <p:nvPr/>
      </p:nvGrpSpPr>
      <p:grpSpPr>
        <a:xfrm>
          <a:off x="0" y="0"/>
          <a:ext cx="0" cy="0"/>
          <a:chOff x="0" y="0"/>
          <a:chExt cx="0" cy="0"/>
        </a:xfrm>
      </p:grpSpPr>
      <p:pic>
        <p:nvPicPr>
          <p:cNvPr descr=" " id="42" name="Google Shape;42;p4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3" name="Google Shape;43;p4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44" name="Google Shape;44;p44"/>
          <p:cNvSpPr txBox="1"/>
          <p:nvPr>
            <p:ph type="title"/>
          </p:nvPr>
        </p:nvSpPr>
        <p:spPr>
          <a:xfrm>
            <a:off x="311700" y="587975"/>
            <a:ext cx="3610800" cy="891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000"/>
              <a:buNone/>
              <a:defRPr sz="40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44"/>
          <p:cNvSpPr txBox="1"/>
          <p:nvPr>
            <p:ph idx="1" type="body"/>
          </p:nvPr>
        </p:nvSpPr>
        <p:spPr>
          <a:xfrm>
            <a:off x="311700" y="1836175"/>
            <a:ext cx="3610800" cy="24396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800"/>
              </a:spcBef>
              <a:spcAft>
                <a:spcPts val="0"/>
              </a:spcAft>
              <a:buSzPts val="1400"/>
              <a:buChar char="○"/>
              <a:defRPr/>
            </a:lvl2pPr>
            <a:lvl3pPr indent="-317500" lvl="2" marL="1371600" algn="l">
              <a:lnSpc>
                <a:spcPct val="125000"/>
              </a:lnSpc>
              <a:spcBef>
                <a:spcPts val="800"/>
              </a:spcBef>
              <a:spcAft>
                <a:spcPts val="0"/>
              </a:spcAft>
              <a:buSzPts val="1400"/>
              <a:buChar char="■"/>
              <a:defRPr/>
            </a:lvl3pPr>
            <a:lvl4pPr indent="-317500" lvl="3" marL="1828800" algn="l">
              <a:lnSpc>
                <a:spcPct val="125000"/>
              </a:lnSpc>
              <a:spcBef>
                <a:spcPts val="800"/>
              </a:spcBef>
              <a:spcAft>
                <a:spcPts val="0"/>
              </a:spcAft>
              <a:buSzPts val="1400"/>
              <a:buChar char="●"/>
              <a:defRPr/>
            </a:lvl4pPr>
            <a:lvl5pPr indent="-317500" lvl="4" marL="2286000" algn="l">
              <a:lnSpc>
                <a:spcPct val="125000"/>
              </a:lnSpc>
              <a:spcBef>
                <a:spcPts val="800"/>
              </a:spcBef>
              <a:spcAft>
                <a:spcPts val="0"/>
              </a:spcAft>
              <a:buSzPts val="1400"/>
              <a:buChar char="○"/>
              <a:defRPr/>
            </a:lvl5pPr>
            <a:lvl6pPr indent="-317500" lvl="5" marL="2743200" algn="l">
              <a:lnSpc>
                <a:spcPct val="125000"/>
              </a:lnSpc>
              <a:spcBef>
                <a:spcPts val="800"/>
              </a:spcBef>
              <a:spcAft>
                <a:spcPts val="0"/>
              </a:spcAft>
              <a:buSzPts val="1400"/>
              <a:buChar char="■"/>
              <a:defRPr/>
            </a:lvl6pPr>
            <a:lvl7pPr indent="-317500" lvl="6" marL="3200400" algn="l">
              <a:lnSpc>
                <a:spcPct val="125000"/>
              </a:lnSpc>
              <a:spcBef>
                <a:spcPts val="800"/>
              </a:spcBef>
              <a:spcAft>
                <a:spcPts val="0"/>
              </a:spcAft>
              <a:buSzPts val="1400"/>
              <a:buChar char="●"/>
              <a:defRPr/>
            </a:lvl7pPr>
            <a:lvl8pPr indent="-317500" lvl="7" marL="3657600" algn="l">
              <a:lnSpc>
                <a:spcPct val="125000"/>
              </a:lnSpc>
              <a:spcBef>
                <a:spcPts val="800"/>
              </a:spcBef>
              <a:spcAft>
                <a:spcPts val="0"/>
              </a:spcAft>
              <a:buSzPts val="1400"/>
              <a:buChar char="○"/>
              <a:defRPr/>
            </a:lvl8pPr>
            <a:lvl9pPr indent="-317500" lvl="8" marL="4114800" algn="l">
              <a:lnSpc>
                <a:spcPct val="125000"/>
              </a:lnSpc>
              <a:spcBef>
                <a:spcPts val="800"/>
              </a:spcBef>
              <a:spcAft>
                <a:spcPts val="800"/>
              </a:spcAft>
              <a:buSzPts val="1400"/>
              <a:buChar char="■"/>
              <a:defRPr/>
            </a:lvl9pPr>
          </a:lstStyle>
          <a:p/>
        </p:txBody>
      </p:sp>
      <p:sp>
        <p:nvSpPr>
          <p:cNvPr id="46" name="Google Shape;46;p4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47" name="Google Shape;47;p44"/>
          <p:cNvSpPr txBox="1"/>
          <p:nvPr>
            <p:ph idx="2" type="body"/>
          </p:nvPr>
        </p:nvSpPr>
        <p:spPr>
          <a:xfrm>
            <a:off x="5824575" y="68305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48" name="Google Shape;48;p44"/>
          <p:cNvSpPr txBox="1"/>
          <p:nvPr>
            <p:ph idx="3" type="body"/>
          </p:nvPr>
        </p:nvSpPr>
        <p:spPr>
          <a:xfrm>
            <a:off x="5824575" y="1931875"/>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49" name="Google Shape;49;p44"/>
          <p:cNvSpPr txBox="1"/>
          <p:nvPr>
            <p:ph idx="4" type="body"/>
          </p:nvPr>
        </p:nvSpPr>
        <p:spPr>
          <a:xfrm>
            <a:off x="5824575" y="318070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pic>
        <p:nvPicPr>
          <p:cNvPr id="50" name="Google Shape;50;p4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5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3600"/>
              <a:buFont typeface="Frank Ruhl Libre"/>
              <a:buNone/>
              <a:defRPr b="1" i="0" sz="3600" u="none" cap="none" strike="noStrike">
                <a:solidFill>
                  <a:srgbClr val="57068C"/>
                </a:solidFill>
                <a:latin typeface="Frank Ruhl Libre"/>
                <a:ea typeface="Frank Ruhl Libre"/>
                <a:cs typeface="Frank Ruhl Libre"/>
                <a:sym typeface="Frank Ruhl Libr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6"/>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jp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65.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7.jpg"/><Relationship Id="rId12"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8.png"/><Relationship Id="rId9" Type="http://schemas.openxmlformats.org/officeDocument/2006/relationships/image" Target="../media/image61.jpg"/><Relationship Id="rId5" Type="http://schemas.openxmlformats.org/officeDocument/2006/relationships/image" Target="../media/image53.png"/><Relationship Id="rId6" Type="http://schemas.openxmlformats.org/officeDocument/2006/relationships/image" Target="../media/image57.jpg"/><Relationship Id="rId7" Type="http://schemas.openxmlformats.org/officeDocument/2006/relationships/image" Target="../media/image60.png"/><Relationship Id="rId8" Type="http://schemas.openxmlformats.org/officeDocument/2006/relationships/image" Target="../media/image6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mswmag.com/online_exclusives/2019/04/the-dangers-of-combined-sewer-overflows_sc_003d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nyc-enterprise" id="78" name="Google Shape;78;p1"/>
          <p:cNvPicPr preferRelativeResize="0"/>
          <p:nvPr/>
        </p:nvPicPr>
        <p:blipFill rotWithShape="1">
          <a:blip r:embed="rId3">
            <a:alphaModFix amt="35000"/>
          </a:blip>
          <a:srcRect b="0" l="0" r="0" t="0"/>
          <a:stretch/>
        </p:blipFill>
        <p:spPr>
          <a:xfrm>
            <a:off x="0" y="0"/>
            <a:ext cx="9140120" cy="5143500"/>
          </a:xfrm>
          <a:prstGeom prst="rect">
            <a:avLst/>
          </a:prstGeom>
          <a:noFill/>
          <a:ln>
            <a:noFill/>
          </a:ln>
        </p:spPr>
      </p:pic>
      <p:sp>
        <p:nvSpPr>
          <p:cNvPr id="79" name="Google Shape;79;p1"/>
          <p:cNvSpPr txBox="1"/>
          <p:nvPr>
            <p:ph type="title"/>
          </p:nvPr>
        </p:nvSpPr>
        <p:spPr>
          <a:xfrm>
            <a:off x="144379" y="1109830"/>
            <a:ext cx="8752114" cy="2094751"/>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b="0" i="0" lang="en-US" sz="4000" u="none" strike="noStrike">
                <a:solidFill>
                  <a:srgbClr val="260449"/>
                </a:solidFill>
                <a:latin typeface="Arial"/>
                <a:ea typeface="Arial"/>
                <a:cs typeface="Arial"/>
                <a:sym typeface="Arial"/>
              </a:rPr>
              <a:t>Hardening New York City Water/Wastewater Infrastructur</a:t>
            </a:r>
            <a:r>
              <a:rPr b="0" lang="en-US" sz="4000">
                <a:solidFill>
                  <a:srgbClr val="260449"/>
                </a:solidFill>
                <a:latin typeface="Arial"/>
                <a:ea typeface="Arial"/>
                <a:cs typeface="Arial"/>
                <a:sym typeface="Arial"/>
              </a:rPr>
              <a:t>es </a:t>
            </a:r>
            <a:r>
              <a:rPr b="0" i="0" lang="en-US" sz="4000" u="none" strike="noStrike">
                <a:solidFill>
                  <a:srgbClr val="260449"/>
                </a:solidFill>
                <a:latin typeface="Arial"/>
                <a:ea typeface="Arial"/>
                <a:cs typeface="Arial"/>
                <a:sym typeface="Arial"/>
              </a:rPr>
              <a:t>Against Extreme Weather Events and Cyberattacks</a:t>
            </a:r>
            <a:endParaRPr sz="4000">
              <a:solidFill>
                <a:srgbClr val="260449"/>
              </a:solidFill>
              <a:latin typeface="Arial"/>
              <a:ea typeface="Arial"/>
              <a:cs typeface="Arial"/>
              <a:sym typeface="Arial"/>
            </a:endParaRPr>
          </a:p>
        </p:txBody>
      </p:sp>
      <p:sp>
        <p:nvSpPr>
          <p:cNvPr id="80" name="Google Shape;80;p1"/>
          <p:cNvSpPr txBox="1"/>
          <p:nvPr>
            <p:ph idx="1" type="body"/>
          </p:nvPr>
        </p:nvSpPr>
        <p:spPr>
          <a:xfrm>
            <a:off x="2496200" y="4609689"/>
            <a:ext cx="41514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000"/>
              <a:buNone/>
            </a:pPr>
            <a:r>
              <a:rPr lang="en-US">
                <a:latin typeface="Arial"/>
                <a:ea typeface="Arial"/>
                <a:cs typeface="Arial"/>
                <a:sym typeface="Arial"/>
              </a:rPr>
              <a:t>07.28.22</a:t>
            </a:r>
            <a:endParaRPr>
              <a:latin typeface="Arial"/>
              <a:ea typeface="Arial"/>
              <a:cs typeface="Arial"/>
              <a:sym typeface="Arial"/>
            </a:endParaRPr>
          </a:p>
        </p:txBody>
      </p:sp>
      <p:sp>
        <p:nvSpPr>
          <p:cNvPr id="81" name="Google Shape;81;p1"/>
          <p:cNvSpPr txBox="1"/>
          <p:nvPr>
            <p:ph idx="2" type="subTitle"/>
          </p:nvPr>
        </p:nvSpPr>
        <p:spPr>
          <a:xfrm>
            <a:off x="-1" y="3204581"/>
            <a:ext cx="9081210" cy="700800"/>
          </a:xfrm>
          <a:prstGeom prst="rect">
            <a:avLst/>
          </a:prstGeom>
          <a:noFill/>
          <a:ln>
            <a:noFill/>
          </a:ln>
        </p:spPr>
        <p:txBody>
          <a:bodyPr anchorCtr="0" anchor="t" bIns="91425" lIns="91425" spcFirstLastPara="1" rIns="91425" wrap="square" tIns="91425">
            <a:noAutofit/>
          </a:bodyPr>
          <a:lstStyle/>
          <a:p>
            <a:pPr indent="-342900" lvl="0" marL="457200" rtl="0" algn="l">
              <a:lnSpc>
                <a:spcPct val="114999"/>
              </a:lnSpc>
              <a:spcBef>
                <a:spcPts val="0"/>
              </a:spcBef>
              <a:spcAft>
                <a:spcPts val="0"/>
              </a:spcAft>
              <a:buSzPts val="1800"/>
              <a:buNone/>
            </a:pPr>
            <a:r>
              <a:rPr b="1" lang="en-US" sz="2400">
                <a:latin typeface="Arial"/>
                <a:ea typeface="Arial"/>
                <a:cs typeface="Arial"/>
                <a:sym typeface="Arial"/>
              </a:rPr>
              <a:t>Team: </a:t>
            </a:r>
            <a:r>
              <a:rPr lang="en-US" sz="2400">
                <a:latin typeface="Arial"/>
                <a:ea typeface="Arial"/>
                <a:cs typeface="Arial"/>
                <a:sym typeface="Arial"/>
              </a:rPr>
              <a:t>Seung Hwa Lee, Vaishnavi Muthukrishnan, Wonchan Lee</a:t>
            </a:r>
            <a:endParaRPr sz="2400">
              <a:latin typeface="Arial"/>
              <a:ea typeface="Arial"/>
              <a:cs typeface="Arial"/>
              <a:sym typeface="Arial"/>
            </a:endParaRPr>
          </a:p>
          <a:p>
            <a:pPr indent="0" lvl="0" marL="0" rtl="0" algn="l">
              <a:lnSpc>
                <a:spcPct val="114999"/>
              </a:lnSpc>
              <a:spcBef>
                <a:spcPts val="0"/>
              </a:spcBef>
              <a:spcAft>
                <a:spcPts val="1600"/>
              </a:spcAft>
              <a:buSzPts val="1800"/>
              <a:buNone/>
            </a:pPr>
            <a:r>
              <a:rPr b="1" lang="en-US" sz="2400">
                <a:latin typeface="Arial"/>
                <a:ea typeface="Arial"/>
                <a:cs typeface="Arial"/>
                <a:sym typeface="Arial"/>
              </a:rPr>
              <a:t>Sponsors:</a:t>
            </a:r>
            <a:r>
              <a:rPr lang="en-US" sz="2400">
                <a:latin typeface="Arial"/>
                <a:ea typeface="Arial"/>
                <a:cs typeface="Arial"/>
                <a:sym typeface="Arial"/>
              </a:rPr>
              <a:t> Charalampos Avraam, PhD, Yury Dvorkin, PhD</a:t>
            </a:r>
            <a:endParaRPr sz="2400">
              <a:latin typeface="Arial"/>
              <a:ea typeface="Arial"/>
              <a:cs typeface="Arial"/>
              <a:sym typeface="Arial"/>
            </a:endParaRPr>
          </a:p>
        </p:txBody>
      </p:sp>
      <p:sp>
        <p:nvSpPr>
          <p:cNvPr id="82" name="Google Shape;82;p1"/>
          <p:cNvSpPr txBox="1"/>
          <p:nvPr/>
        </p:nvSpPr>
        <p:spPr>
          <a:xfrm>
            <a:off x="1168733" y="4139389"/>
            <a:ext cx="6397786" cy="700800"/>
          </a:xfrm>
          <a:prstGeom prst="rect">
            <a:avLst/>
          </a:prstGeom>
          <a:noFill/>
          <a:ln>
            <a:noFill/>
          </a:ln>
        </p:spPr>
        <p:txBody>
          <a:bodyPr anchorCtr="0" anchor="t" bIns="91425" lIns="91425" spcFirstLastPara="1" rIns="91425" wrap="square" tIns="91425">
            <a:noAutofit/>
          </a:bodyPr>
          <a:lstStyle/>
          <a:p>
            <a:pPr indent="-342900" lvl="0" marL="457200" marR="0" rtl="0" algn="ctr">
              <a:lnSpc>
                <a:spcPct val="114999"/>
              </a:lnSpc>
              <a:spcBef>
                <a:spcPts val="0"/>
              </a:spcBef>
              <a:spcAft>
                <a:spcPts val="0"/>
              </a:spcAft>
              <a:buClr>
                <a:srgbClr val="57068C"/>
              </a:buClr>
              <a:buSzPts val="1800"/>
              <a:buFont typeface="Montserrat"/>
              <a:buNone/>
            </a:pPr>
            <a:r>
              <a:rPr b="0" i="0" lang="en-US" sz="2400" u="none" cap="none" strike="noStrike">
                <a:solidFill>
                  <a:schemeClr val="dk1"/>
                </a:solidFill>
                <a:latin typeface="Arial"/>
                <a:ea typeface="Arial"/>
                <a:cs typeface="Arial"/>
                <a:sym typeface="Arial"/>
              </a:rPr>
              <a:t>Project Presentation</a:t>
            </a:r>
            <a:endParaRPr/>
          </a:p>
        </p:txBody>
      </p:sp>
      <p:sp>
        <p:nvSpPr>
          <p:cNvPr id="83" name="Google Shape;83;p1"/>
          <p:cNvSpPr txBox="1"/>
          <p:nvPr/>
        </p:nvSpPr>
        <p:spPr>
          <a:xfrm>
            <a:off x="-1" y="4950613"/>
            <a:ext cx="1132041"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 u="none" cap="none" strike="noStrike">
                <a:solidFill>
                  <a:srgbClr val="7F7F7F"/>
                </a:solidFill>
                <a:latin typeface="Arial"/>
                <a:ea typeface="Arial"/>
                <a:cs typeface="Arial"/>
                <a:sym typeface="Arial"/>
              </a:rPr>
              <a:t>Image credits : TechCrunch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10"/>
          <p:cNvGrpSpPr/>
          <p:nvPr/>
        </p:nvGrpSpPr>
        <p:grpSpPr>
          <a:xfrm>
            <a:off x="1396092" y="469447"/>
            <a:ext cx="5910943" cy="4606646"/>
            <a:chOff x="374194" y="493518"/>
            <a:chExt cx="4855333" cy="4478102"/>
          </a:xfrm>
        </p:grpSpPr>
        <p:pic>
          <p:nvPicPr>
            <p:cNvPr id="194" name="Google Shape;194;p10"/>
            <p:cNvPicPr preferRelativeResize="0"/>
            <p:nvPr/>
          </p:nvPicPr>
          <p:blipFill rotWithShape="1">
            <a:blip r:embed="rId3">
              <a:alphaModFix/>
            </a:blip>
            <a:srcRect b="0" l="0" r="0" t="0"/>
            <a:stretch/>
          </p:blipFill>
          <p:spPr>
            <a:xfrm>
              <a:off x="374194" y="493518"/>
              <a:ext cx="4855333" cy="4478102"/>
            </a:xfrm>
            <a:prstGeom prst="rect">
              <a:avLst/>
            </a:prstGeom>
            <a:noFill/>
            <a:ln>
              <a:noFill/>
            </a:ln>
            <a:effectLst>
              <a:outerShdw blurRad="292100" rotWithShape="0" algn="tl" dir="2700000" dist="139700">
                <a:srgbClr val="333333">
                  <a:alpha val="64705"/>
                </a:srgbClr>
              </a:outerShdw>
            </a:effectLst>
          </p:spPr>
        </p:pic>
        <p:sp>
          <p:nvSpPr>
            <p:cNvPr id="195" name="Google Shape;195;p10"/>
            <p:cNvSpPr txBox="1"/>
            <p:nvPr/>
          </p:nvSpPr>
          <p:spPr>
            <a:xfrm>
              <a:off x="529389" y="1191571"/>
              <a:ext cx="1760049" cy="64633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Combined Sewer Outflows draining into different plants</a:t>
              </a:r>
              <a:endParaRPr/>
            </a:p>
          </p:txBody>
        </p:sp>
        <p:cxnSp>
          <p:nvCxnSpPr>
            <p:cNvPr id="196" name="Google Shape;196;p10"/>
            <p:cNvCxnSpPr>
              <a:stCxn id="195" idx="2"/>
            </p:cNvCxnSpPr>
            <p:nvPr/>
          </p:nvCxnSpPr>
          <p:spPr>
            <a:xfrm>
              <a:off x="1409414" y="1837902"/>
              <a:ext cx="405600" cy="486000"/>
            </a:xfrm>
            <a:prstGeom prst="straightConnector1">
              <a:avLst/>
            </a:prstGeom>
            <a:noFill/>
            <a:ln cap="flat" cmpd="sng" w="38100">
              <a:solidFill>
                <a:srgbClr val="0070C0"/>
              </a:solidFill>
              <a:prstDash val="solid"/>
              <a:round/>
              <a:headEnd len="sm" w="sm" type="none"/>
              <a:tailEnd len="med" w="med" type="triangle"/>
            </a:ln>
          </p:spPr>
        </p:cxnSp>
        <p:cxnSp>
          <p:nvCxnSpPr>
            <p:cNvPr id="197" name="Google Shape;197;p10"/>
            <p:cNvCxnSpPr>
              <a:stCxn id="195" idx="2"/>
            </p:cNvCxnSpPr>
            <p:nvPr/>
          </p:nvCxnSpPr>
          <p:spPr>
            <a:xfrm>
              <a:off x="1409414" y="1837902"/>
              <a:ext cx="1035300" cy="314100"/>
            </a:xfrm>
            <a:prstGeom prst="straightConnector1">
              <a:avLst/>
            </a:prstGeom>
            <a:noFill/>
            <a:ln cap="flat" cmpd="sng" w="38100">
              <a:solidFill>
                <a:srgbClr val="0070C0"/>
              </a:solidFill>
              <a:prstDash val="solid"/>
              <a:round/>
              <a:headEnd len="sm" w="sm" type="none"/>
              <a:tailEnd len="med" w="med" type="triangle"/>
            </a:ln>
          </p:spPr>
        </p:cxnSp>
        <p:sp>
          <p:nvSpPr>
            <p:cNvPr id="198" name="Google Shape;198;p10"/>
            <p:cNvSpPr/>
            <p:nvPr/>
          </p:nvSpPr>
          <p:spPr>
            <a:xfrm>
              <a:off x="3121335" y="4040122"/>
              <a:ext cx="2039973" cy="751551"/>
            </a:xfrm>
            <a:prstGeom prst="wedgeRoundRectCallout">
              <a:avLst>
                <a:gd fmla="val -75318" name="adj1"/>
                <a:gd fmla="val 15730" name="adj2"/>
                <a:gd fmla="val 16667" name="adj3"/>
              </a:avLst>
            </a:prstGeom>
            <a:solidFill>
              <a:schemeClr val="lt2"/>
            </a:solidFill>
            <a:ln cap="flat" cmpd="sng" w="25400">
              <a:solidFill>
                <a:srgbClr val="F78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F0000"/>
                  </a:solidFill>
                  <a:latin typeface="Arial"/>
                  <a:ea typeface="Arial"/>
                  <a:cs typeface="Arial"/>
                  <a:sym typeface="Arial"/>
                </a:rPr>
                <a:t>A flooded plant already!</a:t>
              </a:r>
              <a:endParaRPr/>
            </a:p>
          </p:txBody>
        </p:sp>
      </p:grpSp>
      <p:sp>
        <p:nvSpPr>
          <p:cNvPr id="199" name="Google Shape;199;p10"/>
          <p:cNvSpPr txBox="1"/>
          <p:nvPr>
            <p:ph type="title"/>
          </p:nvPr>
        </p:nvSpPr>
        <p:spPr>
          <a:xfrm>
            <a:off x="872411" y="67408"/>
            <a:ext cx="6836469" cy="555234"/>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US" sz="2800">
                <a:latin typeface="Arial"/>
                <a:ea typeface="Arial"/>
                <a:cs typeface="Arial"/>
                <a:sym typeface="Arial"/>
              </a:rPr>
              <a:t>How NYC handles </a:t>
            </a:r>
            <a:r>
              <a:rPr lang="en-US" sz="2800">
                <a:solidFill>
                  <a:schemeClr val="accent5"/>
                </a:solidFill>
                <a:latin typeface="Arial"/>
                <a:ea typeface="Arial"/>
                <a:cs typeface="Arial"/>
                <a:sym typeface="Arial"/>
              </a:rPr>
              <a:t>low</a:t>
            </a:r>
            <a:r>
              <a:rPr lang="en-US" sz="2800">
                <a:latin typeface="Arial"/>
                <a:ea typeface="Arial"/>
                <a:cs typeface="Arial"/>
                <a:sym typeface="Arial"/>
              </a:rPr>
              <a:t> rainfall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11"/>
          <p:cNvGrpSpPr/>
          <p:nvPr/>
        </p:nvGrpSpPr>
        <p:grpSpPr>
          <a:xfrm>
            <a:off x="1381125" y="522514"/>
            <a:ext cx="6252481" cy="4531609"/>
            <a:chOff x="1857288" y="579749"/>
            <a:chExt cx="5111661" cy="4474374"/>
          </a:xfrm>
        </p:grpSpPr>
        <p:pic>
          <p:nvPicPr>
            <p:cNvPr id="205" name="Google Shape;205;p11"/>
            <p:cNvPicPr preferRelativeResize="0"/>
            <p:nvPr/>
          </p:nvPicPr>
          <p:blipFill rotWithShape="1">
            <a:blip r:embed="rId3">
              <a:alphaModFix/>
            </a:blip>
            <a:srcRect b="0" l="0" r="0" t="0"/>
            <a:stretch/>
          </p:blipFill>
          <p:spPr>
            <a:xfrm>
              <a:off x="1857288" y="579749"/>
              <a:ext cx="4866649" cy="4474374"/>
            </a:xfrm>
            <a:prstGeom prst="rect">
              <a:avLst/>
            </a:prstGeom>
            <a:noFill/>
            <a:ln>
              <a:noFill/>
            </a:ln>
            <a:effectLst>
              <a:outerShdw blurRad="292100" rotWithShape="0" algn="tl" dir="2700000" dist="139700">
                <a:srgbClr val="333333">
                  <a:alpha val="64705"/>
                </a:srgbClr>
              </a:outerShdw>
            </a:effectLst>
          </p:spPr>
        </p:pic>
        <p:grpSp>
          <p:nvGrpSpPr>
            <p:cNvPr id="206" name="Google Shape;206;p11"/>
            <p:cNvGrpSpPr/>
            <p:nvPr/>
          </p:nvGrpSpPr>
          <p:grpSpPr>
            <a:xfrm>
              <a:off x="2041931" y="1308448"/>
              <a:ext cx="4927018" cy="3481068"/>
              <a:chOff x="529389" y="1191571"/>
              <a:chExt cx="4927018" cy="3481068"/>
            </a:xfrm>
          </p:grpSpPr>
          <p:sp>
            <p:nvSpPr>
              <p:cNvPr id="207" name="Google Shape;207;p11"/>
              <p:cNvSpPr txBox="1"/>
              <p:nvPr/>
            </p:nvSpPr>
            <p:spPr>
              <a:xfrm>
                <a:off x="529389" y="1191571"/>
                <a:ext cx="1760049" cy="64633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Combined Sewer Outflows draining into different plants</a:t>
                </a:r>
                <a:endParaRPr/>
              </a:p>
            </p:txBody>
          </p:sp>
          <p:cxnSp>
            <p:nvCxnSpPr>
              <p:cNvPr id="208" name="Google Shape;208;p11"/>
              <p:cNvCxnSpPr>
                <a:stCxn id="207" idx="2"/>
              </p:cNvCxnSpPr>
              <p:nvPr/>
            </p:nvCxnSpPr>
            <p:spPr>
              <a:xfrm>
                <a:off x="1409414" y="1837902"/>
                <a:ext cx="405600" cy="486000"/>
              </a:xfrm>
              <a:prstGeom prst="straightConnector1">
                <a:avLst/>
              </a:prstGeom>
              <a:noFill/>
              <a:ln cap="flat" cmpd="sng" w="38100">
                <a:solidFill>
                  <a:srgbClr val="0070C0"/>
                </a:solidFill>
                <a:prstDash val="solid"/>
                <a:round/>
                <a:headEnd len="sm" w="sm" type="none"/>
                <a:tailEnd len="med" w="med" type="triangle"/>
              </a:ln>
            </p:spPr>
          </p:cxnSp>
          <p:cxnSp>
            <p:nvCxnSpPr>
              <p:cNvPr id="209" name="Google Shape;209;p11"/>
              <p:cNvCxnSpPr>
                <a:stCxn id="207" idx="2"/>
              </p:cNvCxnSpPr>
              <p:nvPr/>
            </p:nvCxnSpPr>
            <p:spPr>
              <a:xfrm>
                <a:off x="1409414" y="1837902"/>
                <a:ext cx="1035300" cy="314100"/>
              </a:xfrm>
              <a:prstGeom prst="straightConnector1">
                <a:avLst/>
              </a:prstGeom>
              <a:noFill/>
              <a:ln cap="flat" cmpd="sng" w="38100">
                <a:solidFill>
                  <a:srgbClr val="0070C0"/>
                </a:solidFill>
                <a:prstDash val="solid"/>
                <a:round/>
                <a:headEnd len="sm" w="sm" type="none"/>
                <a:tailEnd len="med" w="med" type="triangle"/>
              </a:ln>
            </p:spPr>
          </p:cxnSp>
          <p:sp>
            <p:nvSpPr>
              <p:cNvPr id="210" name="Google Shape;210;p11"/>
              <p:cNvSpPr/>
              <p:nvPr/>
            </p:nvSpPr>
            <p:spPr>
              <a:xfrm>
                <a:off x="4070110" y="4040122"/>
                <a:ext cx="1386297" cy="632517"/>
              </a:xfrm>
              <a:prstGeom prst="wedgeRoundRectCallout">
                <a:avLst>
                  <a:gd fmla="val -95755" name="adj1"/>
                  <a:gd fmla="val -36149" name="adj2"/>
                  <a:gd fmla="val 16667" name="adj3"/>
                </a:avLst>
              </a:prstGeom>
              <a:solidFill>
                <a:schemeClr val="lt2"/>
              </a:solidFill>
              <a:ln cap="flat" cmpd="sng" w="25400">
                <a:solidFill>
                  <a:srgbClr val="F78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 flooded plant already!</a:t>
                </a:r>
                <a:endParaRPr/>
              </a:p>
            </p:txBody>
          </p:sp>
        </p:grpSp>
      </p:grpSp>
      <p:sp>
        <p:nvSpPr>
          <p:cNvPr id="211" name="Google Shape;211;p11"/>
          <p:cNvSpPr txBox="1"/>
          <p:nvPr>
            <p:ph type="title"/>
          </p:nvPr>
        </p:nvSpPr>
        <p:spPr>
          <a:xfrm>
            <a:off x="910584" y="64233"/>
            <a:ext cx="8140483" cy="555234"/>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US" sz="2800">
                <a:latin typeface="Arial"/>
                <a:ea typeface="Arial"/>
                <a:cs typeface="Arial"/>
                <a:sym typeface="Arial"/>
              </a:rPr>
              <a:t>How NYC handles </a:t>
            </a:r>
            <a:r>
              <a:rPr lang="en-US" sz="2800">
                <a:solidFill>
                  <a:srgbClr val="FFC000"/>
                </a:solidFill>
                <a:latin typeface="Arial"/>
                <a:ea typeface="Arial"/>
                <a:cs typeface="Arial"/>
                <a:sym typeface="Arial"/>
              </a:rPr>
              <a:t>moderate</a:t>
            </a:r>
            <a:r>
              <a:rPr lang="en-US" sz="2800">
                <a:latin typeface="Arial"/>
                <a:ea typeface="Arial"/>
                <a:cs typeface="Arial"/>
                <a:sym typeface="Arial"/>
              </a:rPr>
              <a:t> rainfall</a:t>
            </a:r>
            <a:endParaRPr/>
          </a:p>
        </p:txBody>
      </p:sp>
      <p:sp>
        <p:nvSpPr>
          <p:cNvPr id="212" name="Google Shape;212;p11"/>
          <p:cNvSpPr/>
          <p:nvPr/>
        </p:nvSpPr>
        <p:spPr>
          <a:xfrm>
            <a:off x="5582652" y="4022567"/>
            <a:ext cx="2180223" cy="897123"/>
          </a:xfrm>
          <a:prstGeom prst="wedgeRoundRectCallout">
            <a:avLst>
              <a:gd fmla="val -93771" name="adj1"/>
              <a:gd fmla="val 27980" name="adj2"/>
              <a:gd fmla="val 16667" name="adj3"/>
            </a:avLst>
          </a:prstGeom>
          <a:solidFill>
            <a:schemeClr val="lt2"/>
          </a:solidFill>
          <a:ln cap="flat" cmpd="sng" w="25400">
            <a:solidFill>
              <a:srgbClr val="F78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F0000"/>
                </a:solidFill>
                <a:latin typeface="Arial"/>
                <a:ea typeface="Arial"/>
                <a:cs typeface="Arial"/>
                <a:sym typeface="Arial"/>
              </a:rPr>
              <a:t>Half the plants not working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pSp>
        <p:nvGrpSpPr>
          <p:cNvPr id="217" name="Google Shape;217;p12"/>
          <p:cNvGrpSpPr/>
          <p:nvPr/>
        </p:nvGrpSpPr>
        <p:grpSpPr>
          <a:xfrm>
            <a:off x="1359353" y="506186"/>
            <a:ext cx="7219498" cy="4547074"/>
            <a:chOff x="1802444" y="506186"/>
            <a:chExt cx="6776407" cy="4547074"/>
          </a:xfrm>
        </p:grpSpPr>
        <p:pic>
          <p:nvPicPr>
            <p:cNvPr id="218" name="Google Shape;218;p12"/>
            <p:cNvPicPr preferRelativeResize="0"/>
            <p:nvPr/>
          </p:nvPicPr>
          <p:blipFill rotWithShape="1">
            <a:blip r:embed="rId3">
              <a:alphaModFix/>
            </a:blip>
            <a:srcRect b="0" l="0" r="0" t="1335"/>
            <a:stretch/>
          </p:blipFill>
          <p:spPr>
            <a:xfrm>
              <a:off x="1802444" y="506186"/>
              <a:ext cx="5532838" cy="4547074"/>
            </a:xfrm>
            <a:prstGeom prst="rect">
              <a:avLst/>
            </a:prstGeom>
            <a:noFill/>
            <a:ln>
              <a:noFill/>
            </a:ln>
            <a:effectLst>
              <a:outerShdw blurRad="292100" rotWithShape="0" algn="tl" dir="2700000" dist="139700">
                <a:srgbClr val="333333">
                  <a:alpha val="64705"/>
                </a:srgbClr>
              </a:outerShdw>
            </a:effectLst>
          </p:spPr>
        </p:pic>
        <p:grpSp>
          <p:nvGrpSpPr>
            <p:cNvPr id="219" name="Google Shape;219;p12"/>
            <p:cNvGrpSpPr/>
            <p:nvPr/>
          </p:nvGrpSpPr>
          <p:grpSpPr>
            <a:xfrm>
              <a:off x="2041931" y="1308448"/>
              <a:ext cx="6536920" cy="3365152"/>
              <a:chOff x="529389" y="1191571"/>
              <a:chExt cx="6536920" cy="3365152"/>
            </a:xfrm>
          </p:grpSpPr>
          <p:sp>
            <p:nvSpPr>
              <p:cNvPr id="220" name="Google Shape;220;p12"/>
              <p:cNvSpPr txBox="1"/>
              <p:nvPr/>
            </p:nvSpPr>
            <p:spPr>
              <a:xfrm>
                <a:off x="529389" y="1191571"/>
                <a:ext cx="1760049" cy="64633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Combined Sewer Outflows draining into different plants</a:t>
                </a:r>
                <a:endParaRPr/>
              </a:p>
            </p:txBody>
          </p:sp>
          <p:cxnSp>
            <p:nvCxnSpPr>
              <p:cNvPr id="221" name="Google Shape;221;p12"/>
              <p:cNvCxnSpPr>
                <a:stCxn id="220" idx="2"/>
              </p:cNvCxnSpPr>
              <p:nvPr/>
            </p:nvCxnSpPr>
            <p:spPr>
              <a:xfrm>
                <a:off x="1409414" y="1837902"/>
                <a:ext cx="405600" cy="486000"/>
              </a:xfrm>
              <a:prstGeom prst="straightConnector1">
                <a:avLst/>
              </a:prstGeom>
              <a:noFill/>
              <a:ln cap="flat" cmpd="sng" w="38100">
                <a:solidFill>
                  <a:srgbClr val="0070C0"/>
                </a:solidFill>
                <a:prstDash val="solid"/>
                <a:round/>
                <a:headEnd len="sm" w="sm" type="none"/>
                <a:tailEnd len="med" w="med" type="triangle"/>
              </a:ln>
            </p:spPr>
          </p:cxnSp>
          <p:cxnSp>
            <p:nvCxnSpPr>
              <p:cNvPr id="222" name="Google Shape;222;p12"/>
              <p:cNvCxnSpPr>
                <a:stCxn id="220" idx="2"/>
              </p:cNvCxnSpPr>
              <p:nvPr/>
            </p:nvCxnSpPr>
            <p:spPr>
              <a:xfrm>
                <a:off x="1409414" y="1837902"/>
                <a:ext cx="1035300" cy="314100"/>
              </a:xfrm>
              <a:prstGeom prst="straightConnector1">
                <a:avLst/>
              </a:prstGeom>
              <a:noFill/>
              <a:ln cap="flat" cmpd="sng" w="38100">
                <a:solidFill>
                  <a:srgbClr val="0070C0"/>
                </a:solidFill>
                <a:prstDash val="solid"/>
                <a:round/>
                <a:headEnd len="sm" w="sm" type="none"/>
                <a:tailEnd len="med" w="med" type="triangle"/>
              </a:ln>
            </p:spPr>
          </p:cxnSp>
          <p:sp>
            <p:nvSpPr>
              <p:cNvPr id="223" name="Google Shape;223;p12"/>
              <p:cNvSpPr/>
              <p:nvPr/>
            </p:nvSpPr>
            <p:spPr>
              <a:xfrm>
                <a:off x="5018891" y="3461348"/>
                <a:ext cx="2047418" cy="1095375"/>
              </a:xfrm>
              <a:prstGeom prst="wedgeRoundRectCallout">
                <a:avLst>
                  <a:gd fmla="val -92283" name="adj1"/>
                  <a:gd fmla="val 27981" name="adj2"/>
                  <a:gd fmla="val 16667" name="adj3"/>
                </a:avLst>
              </a:prstGeom>
              <a:solidFill>
                <a:schemeClr val="lt2"/>
              </a:solidFill>
              <a:ln cap="flat" cmpd="sng" w="25400">
                <a:solidFill>
                  <a:srgbClr val="F78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F0000"/>
                    </a:solidFill>
                    <a:latin typeface="Arial"/>
                    <a:ea typeface="Arial"/>
                    <a:cs typeface="Arial"/>
                    <a:sym typeface="Arial"/>
                  </a:rPr>
                  <a:t>NYC’s sewer system overloaded!</a:t>
                </a:r>
                <a:endParaRPr/>
              </a:p>
            </p:txBody>
          </p:sp>
        </p:grpSp>
      </p:grpSp>
      <p:sp>
        <p:nvSpPr>
          <p:cNvPr id="224" name="Google Shape;224;p12"/>
          <p:cNvSpPr txBox="1"/>
          <p:nvPr>
            <p:ph type="title"/>
          </p:nvPr>
        </p:nvSpPr>
        <p:spPr>
          <a:xfrm>
            <a:off x="874414" y="64233"/>
            <a:ext cx="8037116" cy="555234"/>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US" sz="2800">
                <a:latin typeface="Arial"/>
                <a:ea typeface="Arial"/>
                <a:cs typeface="Arial"/>
                <a:sym typeface="Arial"/>
              </a:rPr>
              <a:t>How NYC handles </a:t>
            </a:r>
            <a:r>
              <a:rPr lang="en-US" sz="2800">
                <a:solidFill>
                  <a:srgbClr val="FF0000"/>
                </a:solidFill>
                <a:latin typeface="Arial"/>
                <a:ea typeface="Arial"/>
                <a:cs typeface="Arial"/>
                <a:sym typeface="Arial"/>
              </a:rPr>
              <a:t>Ida level</a:t>
            </a:r>
            <a:r>
              <a:rPr lang="en-US" sz="2800">
                <a:latin typeface="Arial"/>
                <a:ea typeface="Arial"/>
                <a:cs typeface="Arial"/>
                <a:sym typeface="Arial"/>
              </a:rPr>
              <a:t> rainfall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txBox="1"/>
          <p:nvPr>
            <p:ph type="title"/>
          </p:nvPr>
        </p:nvSpPr>
        <p:spPr>
          <a:xfrm>
            <a:off x="420034" y="177940"/>
            <a:ext cx="8011285" cy="50571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Hurricane Ida (2021/8/26-2021/9/4)</a:t>
            </a:r>
            <a:endParaRPr/>
          </a:p>
        </p:txBody>
      </p:sp>
      <p:sp>
        <p:nvSpPr>
          <p:cNvPr id="230" name="Google Shape;230;p13"/>
          <p:cNvSpPr txBox="1"/>
          <p:nvPr/>
        </p:nvSpPr>
        <p:spPr>
          <a:xfrm>
            <a:off x="3838321" y="1080081"/>
            <a:ext cx="5403395"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000" u="none" cap="none" strike="noStrike">
              <a:solidFill>
                <a:schemeClr val="dk1"/>
              </a:solidFill>
              <a:latin typeface="Frank Ruhl Libre"/>
              <a:ea typeface="Frank Ruhl Libre"/>
              <a:cs typeface="Frank Ruhl Libre"/>
              <a:sym typeface="Frank Ruhl Libre"/>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 NYC's aging sewers infrastructure </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 Growing concern over climate change </a:t>
            </a:r>
            <a:endParaRPr/>
          </a:p>
        </p:txBody>
      </p:sp>
      <p:pic>
        <p:nvPicPr>
          <p:cNvPr descr="지도이(가) 표시된 사진&#10;&#10;자동 생성된 설명" id="231" name="Google Shape;231;p13"/>
          <p:cNvPicPr preferRelativeResize="0"/>
          <p:nvPr/>
        </p:nvPicPr>
        <p:blipFill rotWithShape="1">
          <a:blip r:embed="rId3">
            <a:alphaModFix/>
          </a:blip>
          <a:srcRect b="0" l="0" r="0" t="0"/>
          <a:stretch/>
        </p:blipFill>
        <p:spPr>
          <a:xfrm>
            <a:off x="508803" y="891725"/>
            <a:ext cx="2960914" cy="1452434"/>
          </a:xfrm>
          <a:prstGeom prst="rect">
            <a:avLst/>
          </a:prstGeom>
          <a:noFill/>
          <a:ln>
            <a:noFill/>
          </a:ln>
        </p:spPr>
      </p:pic>
      <p:grpSp>
        <p:nvGrpSpPr>
          <p:cNvPr id="232" name="Google Shape;232;p13"/>
          <p:cNvGrpSpPr/>
          <p:nvPr/>
        </p:nvGrpSpPr>
        <p:grpSpPr>
          <a:xfrm>
            <a:off x="3697545" y="951340"/>
            <a:ext cx="5159276" cy="1331440"/>
            <a:chOff x="433138" y="988909"/>
            <a:chExt cx="3747062" cy="1964501"/>
          </a:xfrm>
        </p:grpSpPr>
        <p:sp>
          <p:nvSpPr>
            <p:cNvPr id="233" name="Google Shape;233;p13"/>
            <p:cNvSpPr/>
            <p:nvPr/>
          </p:nvSpPr>
          <p:spPr>
            <a:xfrm>
              <a:off x="433138" y="988909"/>
              <a:ext cx="3641558" cy="1964501"/>
            </a:xfrm>
            <a:prstGeom prst="roundRect">
              <a:avLst>
                <a:gd fmla="val 4548" name="adj"/>
              </a:avLst>
            </a:prstGeom>
            <a:noFill/>
            <a:ln cap="flat" cmpd="sng" w="127000">
              <a:solidFill>
                <a:srgbClr val="CBB5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4" name="Google Shape;234;p13"/>
            <p:cNvSpPr txBox="1"/>
            <p:nvPr/>
          </p:nvSpPr>
          <p:spPr>
            <a:xfrm>
              <a:off x="452501" y="1087788"/>
              <a:ext cx="3727699" cy="223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1" i="0" sz="1200" u="none" cap="none" strike="noStrike">
                <a:solidFill>
                  <a:srgbClr val="000000"/>
                </a:solidFill>
                <a:latin typeface="Verdana"/>
                <a:ea typeface="Verdana"/>
                <a:cs typeface="Verdana"/>
                <a:sym typeface="Verdana"/>
              </a:endParaRPr>
            </a:p>
          </p:txBody>
        </p:sp>
      </p:grpSp>
      <p:sp>
        <p:nvSpPr>
          <p:cNvPr id="235" name="Google Shape;235;p13"/>
          <p:cNvSpPr txBox="1"/>
          <p:nvPr/>
        </p:nvSpPr>
        <p:spPr>
          <a:xfrm>
            <a:off x="729440" y="2467707"/>
            <a:ext cx="8037280" cy="49105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7068C"/>
              </a:buClr>
              <a:buSzPts val="3600"/>
              <a:buFont typeface="Frank Ruhl Libre"/>
              <a:buNone/>
            </a:pPr>
            <a:r>
              <a:rPr b="1" i="0" lang="en-US" sz="1800" u="none" cap="none" strike="noStrike">
                <a:solidFill>
                  <a:srgbClr val="57068C"/>
                </a:solidFill>
                <a:latin typeface="Arial"/>
                <a:ea typeface="Arial"/>
                <a:cs typeface="Arial"/>
                <a:sym typeface="Arial"/>
              </a:rPr>
              <a:t>Sewer Complaints </a:t>
            </a:r>
            <a:r>
              <a:rPr b="1" i="0" lang="en-US" sz="1800" u="none" cap="none" strike="noStrike">
                <a:solidFill>
                  <a:schemeClr val="dk1"/>
                </a:solidFill>
                <a:latin typeface="Arial"/>
                <a:ea typeface="Arial"/>
                <a:cs typeface="Arial"/>
                <a:sym typeface="Arial"/>
              </a:rPr>
              <a:t> (2010/1/1-2022/6/28) (3 months Interval ) all of NYC</a:t>
            </a:r>
            <a:endParaRPr/>
          </a:p>
          <a:p>
            <a:pPr indent="0" lvl="0" marL="0" marR="0" rtl="0" algn="l">
              <a:lnSpc>
                <a:spcPct val="100000"/>
              </a:lnSpc>
              <a:spcBef>
                <a:spcPts val="0"/>
              </a:spcBef>
              <a:spcAft>
                <a:spcPts val="0"/>
              </a:spcAft>
              <a:buClr>
                <a:srgbClr val="57068C"/>
              </a:buClr>
              <a:buSzPts val="3600"/>
              <a:buFont typeface="Frank Ruhl Libre"/>
              <a:buNone/>
            </a:pPr>
            <a:r>
              <a:t/>
            </a:r>
            <a:endParaRPr b="1" i="0" sz="3600" u="none" cap="none" strike="noStrike">
              <a:solidFill>
                <a:srgbClr val="57068C"/>
              </a:solidFill>
              <a:latin typeface="Frank Ruhl Libre"/>
              <a:ea typeface="Frank Ruhl Libre"/>
              <a:cs typeface="Frank Ruhl Libre"/>
              <a:sym typeface="Frank Ruhl Libre"/>
            </a:endParaRPr>
          </a:p>
        </p:txBody>
      </p:sp>
      <p:pic>
        <p:nvPicPr>
          <p:cNvPr id="236" name="Google Shape;236;p13"/>
          <p:cNvPicPr preferRelativeResize="0"/>
          <p:nvPr/>
        </p:nvPicPr>
        <p:blipFill rotWithShape="1">
          <a:blip r:embed="rId4">
            <a:alphaModFix/>
          </a:blip>
          <a:srcRect b="0" l="0" r="0" t="0"/>
          <a:stretch/>
        </p:blipFill>
        <p:spPr>
          <a:xfrm>
            <a:off x="416379" y="3015667"/>
            <a:ext cx="8515350" cy="1564822"/>
          </a:xfrm>
          <a:prstGeom prst="rect">
            <a:avLst/>
          </a:prstGeom>
          <a:noFill/>
          <a:ln>
            <a:noFill/>
          </a:ln>
        </p:spPr>
      </p:pic>
      <p:sp>
        <p:nvSpPr>
          <p:cNvPr id="237" name="Google Shape;237;p13"/>
          <p:cNvSpPr/>
          <p:nvPr/>
        </p:nvSpPr>
        <p:spPr>
          <a:xfrm>
            <a:off x="8073742" y="4451235"/>
            <a:ext cx="91063" cy="255396"/>
          </a:xfrm>
          <a:prstGeom prst="upArrow">
            <a:avLst>
              <a:gd fmla="val 50000" name="adj1"/>
              <a:gd fmla="val 50000" name="adj2"/>
            </a:avLst>
          </a:prstGeom>
          <a:solidFill>
            <a:srgbClr val="FF0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332111" y="258536"/>
            <a:ext cx="5480292" cy="49105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Sewer Complaints</a:t>
            </a:r>
            <a:endParaRPr/>
          </a:p>
        </p:txBody>
      </p:sp>
      <p:sp>
        <p:nvSpPr>
          <p:cNvPr id="243" name="Google Shape;243;p14"/>
          <p:cNvSpPr txBox="1"/>
          <p:nvPr/>
        </p:nvSpPr>
        <p:spPr>
          <a:xfrm>
            <a:off x="274863" y="982436"/>
            <a:ext cx="871809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Sewer Complaints IDA (2021/8/26-2021/9/4), the plot for 12/31/2020-2022/06/14 (5 days Interval)</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pic>
        <p:nvPicPr>
          <p:cNvPr id="244" name="Google Shape;244;p14"/>
          <p:cNvPicPr preferRelativeResize="0"/>
          <p:nvPr/>
        </p:nvPicPr>
        <p:blipFill rotWithShape="1">
          <a:blip r:embed="rId3">
            <a:alphaModFix/>
          </a:blip>
          <a:srcRect b="0" l="0" r="0" t="0"/>
          <a:stretch/>
        </p:blipFill>
        <p:spPr>
          <a:xfrm>
            <a:off x="198664" y="1600632"/>
            <a:ext cx="8794296" cy="2905123"/>
          </a:xfrm>
          <a:prstGeom prst="rect">
            <a:avLst/>
          </a:prstGeom>
          <a:noFill/>
          <a:ln>
            <a:noFill/>
          </a:ln>
        </p:spPr>
      </p:pic>
      <p:sp>
        <p:nvSpPr>
          <p:cNvPr id="245" name="Google Shape;245;p14"/>
          <p:cNvSpPr/>
          <p:nvPr/>
        </p:nvSpPr>
        <p:spPr>
          <a:xfrm>
            <a:off x="4454241" y="4601175"/>
            <a:ext cx="234461" cy="366346"/>
          </a:xfrm>
          <a:prstGeom prst="upArrow">
            <a:avLst>
              <a:gd fmla="val 50000" name="adj1"/>
              <a:gd fmla="val 50000" name="adj2"/>
            </a:avLst>
          </a:prstGeom>
          <a:solidFill>
            <a:srgbClr val="FF0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0" y="420776"/>
            <a:ext cx="9144000" cy="124952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Predicting Impact of Extreme Weather</a:t>
            </a:r>
            <a:endParaRPr/>
          </a:p>
        </p:txBody>
      </p:sp>
      <p:grpSp>
        <p:nvGrpSpPr>
          <p:cNvPr id="251" name="Google Shape;251;p15"/>
          <p:cNvGrpSpPr/>
          <p:nvPr/>
        </p:nvGrpSpPr>
        <p:grpSpPr>
          <a:xfrm>
            <a:off x="798918" y="1867424"/>
            <a:ext cx="7076688" cy="999208"/>
            <a:chOff x="828226" y="1493751"/>
            <a:chExt cx="7076688" cy="636422"/>
          </a:xfrm>
        </p:grpSpPr>
        <p:sp>
          <p:nvSpPr>
            <p:cNvPr id="252" name="Google Shape;252;p15"/>
            <p:cNvSpPr/>
            <p:nvPr/>
          </p:nvSpPr>
          <p:spPr>
            <a:xfrm>
              <a:off x="1189561" y="1493751"/>
              <a:ext cx="6715353" cy="636422"/>
            </a:xfrm>
            <a:prstGeom prst="roundRect">
              <a:avLst>
                <a:gd fmla="val 16667" name="adj"/>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Are certain areas impacted more by sewage overflow?</a:t>
              </a:r>
              <a:endParaRPr b="0" i="0" sz="1800" u="none" cap="none" strike="noStrike">
                <a:solidFill>
                  <a:schemeClr val="lt1"/>
                </a:solidFill>
                <a:latin typeface="Arial"/>
                <a:ea typeface="Arial"/>
                <a:cs typeface="Arial"/>
                <a:sym typeface="Arial"/>
              </a:endParaRPr>
            </a:p>
          </p:txBody>
        </p:sp>
        <p:sp>
          <p:nvSpPr>
            <p:cNvPr id="253" name="Google Shape;253;p15"/>
            <p:cNvSpPr/>
            <p:nvPr/>
          </p:nvSpPr>
          <p:spPr>
            <a:xfrm>
              <a:off x="828226" y="1650546"/>
              <a:ext cx="583607" cy="364768"/>
            </a:xfrm>
            <a:prstGeom prst="ellipse">
              <a:avLst/>
            </a:prstGeom>
            <a:solidFill>
              <a:srgbClr val="FFFF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54" name="Google Shape;254;p15"/>
          <p:cNvGrpSpPr/>
          <p:nvPr/>
        </p:nvGrpSpPr>
        <p:grpSpPr>
          <a:xfrm>
            <a:off x="820898" y="3053751"/>
            <a:ext cx="7088725" cy="999209"/>
            <a:chOff x="828225" y="1571611"/>
            <a:chExt cx="7088725" cy="663636"/>
          </a:xfrm>
        </p:grpSpPr>
        <p:sp>
          <p:nvSpPr>
            <p:cNvPr id="255" name="Google Shape;255;p15"/>
            <p:cNvSpPr/>
            <p:nvPr/>
          </p:nvSpPr>
          <p:spPr>
            <a:xfrm>
              <a:off x="1167580" y="1571611"/>
              <a:ext cx="6749370" cy="663636"/>
            </a:xfrm>
            <a:prstGeom prst="roundRect">
              <a:avLst>
                <a:gd fmla="val 16667" name="adj"/>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Can we predict areas affected by extreme weather events?</a:t>
              </a:r>
              <a:endParaRPr b="0" i="0" sz="1800" u="none" cap="none" strike="noStrike">
                <a:solidFill>
                  <a:schemeClr val="lt1"/>
                </a:solidFill>
                <a:latin typeface="Arial"/>
                <a:ea typeface="Arial"/>
                <a:cs typeface="Arial"/>
                <a:sym typeface="Arial"/>
              </a:endParaRPr>
            </a:p>
          </p:txBody>
        </p:sp>
        <p:sp>
          <p:nvSpPr>
            <p:cNvPr id="256" name="Google Shape;256;p15"/>
            <p:cNvSpPr/>
            <p:nvPr/>
          </p:nvSpPr>
          <p:spPr>
            <a:xfrm>
              <a:off x="828225" y="1722904"/>
              <a:ext cx="583607" cy="381424"/>
            </a:xfrm>
            <a:prstGeom prst="ellipse">
              <a:avLst/>
            </a:prstGeom>
            <a:solidFill>
              <a:srgbClr val="FFFF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nvSpPr>
        <p:spPr>
          <a:xfrm>
            <a:off x="137620" y="88783"/>
            <a:ext cx="87303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4A206A"/>
                </a:solidFill>
                <a:latin typeface="Arial"/>
                <a:ea typeface="Arial"/>
                <a:cs typeface="Arial"/>
                <a:sym typeface="Arial"/>
              </a:rPr>
              <a:t>Methodology</a:t>
            </a:r>
            <a:endParaRPr/>
          </a:p>
        </p:txBody>
      </p:sp>
      <p:grpSp>
        <p:nvGrpSpPr>
          <p:cNvPr id="262" name="Google Shape;262;p16"/>
          <p:cNvGrpSpPr/>
          <p:nvPr/>
        </p:nvGrpSpPr>
        <p:grpSpPr>
          <a:xfrm>
            <a:off x="765707" y="879778"/>
            <a:ext cx="2757928" cy="4786413"/>
            <a:chOff x="765707" y="879778"/>
            <a:chExt cx="2757928" cy="4786413"/>
          </a:xfrm>
        </p:grpSpPr>
        <p:sp>
          <p:nvSpPr>
            <p:cNvPr id="263" name="Google Shape;263;p16"/>
            <p:cNvSpPr/>
            <p:nvPr/>
          </p:nvSpPr>
          <p:spPr>
            <a:xfrm>
              <a:off x="767419" y="879778"/>
              <a:ext cx="2756216" cy="567727"/>
            </a:xfrm>
            <a:prstGeom prst="homePlate">
              <a:avLst>
                <a:gd fmla="val 31290" name="adj"/>
              </a:avLst>
            </a:prstGeom>
            <a:solidFill>
              <a:srgbClr val="2B133D"/>
            </a:solidFill>
            <a:ln>
              <a:noFill/>
            </a:ln>
          </p:spPr>
          <p:txBody>
            <a:bodyPr anchorCtr="0" anchor="ctr" bIns="66675" lIns="66675" spcFirstLastPara="1" rIns="66675" wrap="square" tIns="66675">
              <a:noAutofit/>
            </a:bodyPr>
            <a:lstStyle/>
            <a:p>
              <a:pPr indent="-128588" lvl="0" marL="128588"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Data inputs</a:t>
              </a:r>
              <a:endParaRPr/>
            </a:p>
          </p:txBody>
        </p:sp>
        <p:sp>
          <p:nvSpPr>
            <p:cNvPr id="264" name="Google Shape;264;p16"/>
            <p:cNvSpPr/>
            <p:nvPr/>
          </p:nvSpPr>
          <p:spPr>
            <a:xfrm>
              <a:off x="766184" y="1605740"/>
              <a:ext cx="2589740" cy="3278408"/>
            </a:xfrm>
            <a:prstGeom prst="roundRect">
              <a:avLst>
                <a:gd fmla="val 4548" name="adj"/>
              </a:avLst>
            </a:prstGeom>
            <a:noFill/>
            <a:ln cap="flat" cmpd="sng" w="127000">
              <a:solidFill>
                <a:srgbClr val="CBB5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5" name="Google Shape;265;p16"/>
            <p:cNvSpPr txBox="1"/>
            <p:nvPr/>
          </p:nvSpPr>
          <p:spPr>
            <a:xfrm>
              <a:off x="765707" y="1695873"/>
              <a:ext cx="2589739" cy="397031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increase in CSO discharge</a:t>
              </a:r>
              <a:endParaRPr/>
            </a:p>
            <a:p>
              <a:pPr indent="-57150" lvl="0" marL="1714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Number of NYC Sewer Complaints</a:t>
              </a:r>
              <a:endParaRPr/>
            </a:p>
            <a:p>
              <a:pPr indent="-57150" lvl="0" marL="1714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Distance from nearestCSO</a:t>
              </a:r>
              <a:endParaRPr b="0" i="0" sz="18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Demographic Data</a:t>
              </a:r>
              <a:endParaRPr b="0" i="0" sz="18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grpSp>
      <p:grpSp>
        <p:nvGrpSpPr>
          <p:cNvPr id="266" name="Google Shape;266;p16"/>
          <p:cNvGrpSpPr/>
          <p:nvPr/>
        </p:nvGrpSpPr>
        <p:grpSpPr>
          <a:xfrm>
            <a:off x="4453931" y="878398"/>
            <a:ext cx="4255477" cy="3904229"/>
            <a:chOff x="4453931" y="878398"/>
            <a:chExt cx="4255477" cy="3904229"/>
          </a:xfrm>
        </p:grpSpPr>
        <p:sp>
          <p:nvSpPr>
            <p:cNvPr id="267" name="Google Shape;267;p16"/>
            <p:cNvSpPr/>
            <p:nvPr/>
          </p:nvSpPr>
          <p:spPr>
            <a:xfrm>
              <a:off x="5746510" y="878398"/>
              <a:ext cx="2962898" cy="565678"/>
            </a:xfrm>
            <a:prstGeom prst="chevron">
              <a:avLst>
                <a:gd fmla="val 32358" name="adj"/>
              </a:avLst>
            </a:prstGeom>
            <a:solidFill>
              <a:srgbClr val="2B133D"/>
            </a:solidFill>
            <a:ln>
              <a:noFill/>
            </a:ln>
          </p:spPr>
          <p:txBody>
            <a:bodyPr anchorCtr="0" anchor="ctr" bIns="66675" lIns="66675" spcFirstLastPara="1" rIns="66675" wrap="square" tIns="66675">
              <a:noAutofit/>
            </a:bodyPr>
            <a:lstStyle/>
            <a:p>
              <a:pPr indent="-128270" lvl="0" marL="12827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Methods</a:t>
              </a:r>
              <a:endParaRPr b="0" i="0" sz="2400" u="none" cap="none" strike="noStrike">
                <a:solidFill>
                  <a:srgbClr val="FFFFFF"/>
                </a:solidFill>
                <a:latin typeface="Arial"/>
                <a:ea typeface="Arial"/>
                <a:cs typeface="Arial"/>
                <a:sym typeface="Arial"/>
              </a:endParaRPr>
            </a:p>
          </p:txBody>
        </p:sp>
        <p:sp>
          <p:nvSpPr>
            <p:cNvPr id="268" name="Google Shape;268;p16"/>
            <p:cNvSpPr/>
            <p:nvPr/>
          </p:nvSpPr>
          <p:spPr>
            <a:xfrm>
              <a:off x="4453931" y="2607221"/>
              <a:ext cx="607666" cy="546469"/>
            </a:xfrm>
            <a:prstGeom prst="rightArrow">
              <a:avLst>
                <a:gd fmla="val 50000" name="adj1"/>
                <a:gd fmla="val 50000" name="adj2"/>
              </a:avLst>
            </a:prstGeom>
            <a:solidFill>
              <a:srgbClr val="9933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69" name="Google Shape;269;p16"/>
            <p:cNvPicPr preferRelativeResize="0"/>
            <p:nvPr/>
          </p:nvPicPr>
          <p:blipFill rotWithShape="1">
            <a:blip r:embed="rId3">
              <a:alphaModFix/>
            </a:blip>
            <a:srcRect b="0" l="0" r="0" t="0"/>
            <a:stretch/>
          </p:blipFill>
          <p:spPr>
            <a:xfrm>
              <a:off x="5863806" y="1696169"/>
              <a:ext cx="2743200" cy="1362974"/>
            </a:xfrm>
            <a:prstGeom prst="rect">
              <a:avLst/>
            </a:prstGeom>
            <a:noFill/>
            <a:ln>
              <a:noFill/>
            </a:ln>
          </p:spPr>
        </p:pic>
        <p:pic>
          <p:nvPicPr>
            <p:cNvPr descr="GIS Concept Data Layers for Infographic | Stock vector | Colourbox" id="270" name="Google Shape;270;p16"/>
            <p:cNvPicPr preferRelativeResize="0"/>
            <p:nvPr/>
          </p:nvPicPr>
          <p:blipFill rotWithShape="1">
            <a:blip r:embed="rId4">
              <a:alphaModFix/>
            </a:blip>
            <a:srcRect b="0" l="0" r="0" t="0"/>
            <a:stretch/>
          </p:blipFill>
          <p:spPr>
            <a:xfrm>
              <a:off x="6432916" y="3070888"/>
              <a:ext cx="1711739" cy="1711739"/>
            </a:xfrm>
            <a:prstGeom prst="rect">
              <a:avLst/>
            </a:prstGeom>
            <a:noFill/>
            <a:ln>
              <a:noFill/>
            </a:ln>
          </p:spPr>
        </p:pic>
        <p:sp>
          <p:nvSpPr>
            <p:cNvPr id="271" name="Google Shape;271;p16"/>
            <p:cNvSpPr/>
            <p:nvPr/>
          </p:nvSpPr>
          <p:spPr>
            <a:xfrm>
              <a:off x="7036998" y="3699654"/>
              <a:ext cx="496019" cy="463670"/>
            </a:xfrm>
            <a:prstGeom prst="ellipse">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arker with solid fill" id="272" name="Google Shape;272;p16"/>
            <p:cNvPicPr preferRelativeResize="0"/>
            <p:nvPr/>
          </p:nvPicPr>
          <p:blipFill rotWithShape="1">
            <a:blip r:embed="rId5">
              <a:alphaModFix/>
            </a:blip>
            <a:srcRect b="0" l="0" r="0" t="0"/>
            <a:stretch/>
          </p:blipFill>
          <p:spPr>
            <a:xfrm>
              <a:off x="7003384" y="3590128"/>
              <a:ext cx="555279" cy="57684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지도이(가) 표시된 사진&#10;&#10;자동 생성된 설명" id="277" name="Google Shape;277;p17"/>
          <p:cNvPicPr preferRelativeResize="0"/>
          <p:nvPr/>
        </p:nvPicPr>
        <p:blipFill rotWithShape="1">
          <a:blip r:embed="rId3">
            <a:alphaModFix/>
          </a:blip>
          <a:srcRect b="0" l="0" r="0" t="0"/>
          <a:stretch/>
        </p:blipFill>
        <p:spPr>
          <a:xfrm>
            <a:off x="424543" y="1023256"/>
            <a:ext cx="3484789" cy="3464378"/>
          </a:xfrm>
          <a:prstGeom prst="rect">
            <a:avLst/>
          </a:prstGeom>
          <a:noFill/>
          <a:ln>
            <a:noFill/>
          </a:ln>
        </p:spPr>
      </p:pic>
      <p:grpSp>
        <p:nvGrpSpPr>
          <p:cNvPr id="278" name="Google Shape;278;p17"/>
          <p:cNvGrpSpPr/>
          <p:nvPr/>
        </p:nvGrpSpPr>
        <p:grpSpPr>
          <a:xfrm>
            <a:off x="4046345" y="2838003"/>
            <a:ext cx="1712824" cy="1706021"/>
            <a:chOff x="4046345" y="2090580"/>
            <a:chExt cx="1712824" cy="1706021"/>
          </a:xfrm>
        </p:grpSpPr>
        <p:pic>
          <p:nvPicPr>
            <p:cNvPr descr="지도이(가) 표시된 사진&#10;&#10;자동 생성된 설명" id="279" name="Google Shape;279;p17"/>
            <p:cNvPicPr preferRelativeResize="0"/>
            <p:nvPr/>
          </p:nvPicPr>
          <p:blipFill rotWithShape="1">
            <a:blip r:embed="rId4">
              <a:alphaModFix/>
            </a:blip>
            <a:srcRect b="0" l="0" r="0" t="0"/>
            <a:stretch/>
          </p:blipFill>
          <p:spPr>
            <a:xfrm>
              <a:off x="4046345" y="2090580"/>
              <a:ext cx="1712824" cy="1706021"/>
            </a:xfrm>
            <a:prstGeom prst="rect">
              <a:avLst/>
            </a:prstGeom>
            <a:noFill/>
            <a:ln>
              <a:noFill/>
            </a:ln>
          </p:spPr>
        </p:pic>
        <p:cxnSp>
          <p:nvCxnSpPr>
            <p:cNvPr id="280" name="Google Shape;280;p17"/>
            <p:cNvCxnSpPr/>
            <p:nvPr/>
          </p:nvCxnSpPr>
          <p:spPr>
            <a:xfrm>
              <a:off x="4364438" y="2463103"/>
              <a:ext cx="88971" cy="228701"/>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281" name="Google Shape;281;p17"/>
            <p:cNvSpPr/>
            <p:nvPr/>
          </p:nvSpPr>
          <p:spPr>
            <a:xfrm>
              <a:off x="4447128" y="2677676"/>
              <a:ext cx="74839" cy="68036"/>
            </a:xfrm>
            <a:prstGeom prst="ellipse">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2" name="Google Shape;282;p17"/>
          <p:cNvSpPr txBox="1"/>
          <p:nvPr/>
        </p:nvSpPr>
        <p:spPr>
          <a:xfrm>
            <a:off x="5910244" y="2893100"/>
            <a:ext cx="3050876" cy="2616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 Distance between center of each Zip and nearest CSO discharge point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  (euclidean distance)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57068C"/>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57068C"/>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3" name="Google Shape;283;p17"/>
          <p:cNvSpPr txBox="1"/>
          <p:nvPr/>
        </p:nvSpPr>
        <p:spPr>
          <a:xfrm>
            <a:off x="158052" y="285753"/>
            <a:ext cx="87303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4A206A"/>
                </a:solidFill>
                <a:latin typeface="Arial"/>
                <a:ea typeface="Arial"/>
                <a:cs typeface="Arial"/>
                <a:sym typeface="Arial"/>
              </a:rPr>
              <a:t>Methodology (Cont.)</a:t>
            </a:r>
            <a:endParaRPr/>
          </a:p>
        </p:txBody>
      </p:sp>
      <p:grpSp>
        <p:nvGrpSpPr>
          <p:cNvPr id="284" name="Google Shape;284;p17"/>
          <p:cNvGrpSpPr/>
          <p:nvPr/>
        </p:nvGrpSpPr>
        <p:grpSpPr>
          <a:xfrm>
            <a:off x="4154711" y="148809"/>
            <a:ext cx="3583329" cy="2308324"/>
            <a:chOff x="5967604" y="-57924"/>
            <a:chExt cx="3583329" cy="2308324"/>
          </a:xfrm>
        </p:grpSpPr>
        <p:sp>
          <p:nvSpPr>
            <p:cNvPr id="285" name="Google Shape;285;p17"/>
            <p:cNvSpPr txBox="1"/>
            <p:nvPr/>
          </p:nvSpPr>
          <p:spPr>
            <a:xfrm>
              <a:off x="5975560" y="-57924"/>
              <a:ext cx="3575373"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 CSO discharge point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 Center of ZIP</a:t>
              </a:r>
              <a:endParaRPr/>
            </a:p>
          </p:txBody>
        </p:sp>
        <p:sp>
          <p:nvSpPr>
            <p:cNvPr id="286" name="Google Shape;286;p17"/>
            <p:cNvSpPr/>
            <p:nvPr/>
          </p:nvSpPr>
          <p:spPr>
            <a:xfrm>
              <a:off x="5967604" y="1209316"/>
              <a:ext cx="109904" cy="117231"/>
            </a:xfrm>
            <a:prstGeom prst="triangle">
              <a:avLst>
                <a:gd fmla="val 50000" name="adj"/>
              </a:avLst>
            </a:prstGeom>
            <a:solidFill>
              <a:srgbClr val="1512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17"/>
            <p:cNvSpPr/>
            <p:nvPr/>
          </p:nvSpPr>
          <p:spPr>
            <a:xfrm>
              <a:off x="5997998" y="1968364"/>
              <a:ext cx="74839" cy="68036"/>
            </a:xfrm>
            <a:prstGeom prst="ellipse">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cxnSp>
        <p:nvCxnSpPr>
          <p:cNvPr id="288" name="Google Shape;288;p17"/>
          <p:cNvCxnSpPr/>
          <p:nvPr/>
        </p:nvCxnSpPr>
        <p:spPr>
          <a:xfrm>
            <a:off x="1631496" y="3209926"/>
            <a:ext cx="2664384" cy="654408"/>
          </a:xfrm>
          <a:prstGeom prst="straightConnector1">
            <a:avLst/>
          </a:prstGeom>
          <a:noFill/>
          <a:ln cap="flat" cmpd="sng" w="9525">
            <a:solidFill>
              <a:schemeClr val="accent6"/>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ph type="title"/>
          </p:nvPr>
        </p:nvSpPr>
        <p:spPr>
          <a:xfrm>
            <a:off x="250468" y="26534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solidFill>
                  <a:srgbClr val="4A206A"/>
                </a:solidFill>
                <a:latin typeface="Arial"/>
                <a:ea typeface="Arial"/>
                <a:cs typeface="Arial"/>
                <a:sym typeface="Arial"/>
              </a:rPr>
              <a:t>Distance from CSO a strong positive factor</a:t>
            </a:r>
            <a:endParaRPr/>
          </a:p>
        </p:txBody>
      </p:sp>
      <p:grpSp>
        <p:nvGrpSpPr>
          <p:cNvPr id="294" name="Google Shape;294;p18"/>
          <p:cNvGrpSpPr/>
          <p:nvPr/>
        </p:nvGrpSpPr>
        <p:grpSpPr>
          <a:xfrm>
            <a:off x="127318" y="524547"/>
            <a:ext cx="10806003" cy="4480259"/>
            <a:chOff x="544287" y="297782"/>
            <a:chExt cx="10806003" cy="4480259"/>
          </a:xfrm>
        </p:grpSpPr>
        <p:sp>
          <p:nvSpPr>
            <p:cNvPr id="295" name="Google Shape;295;p18"/>
            <p:cNvSpPr/>
            <p:nvPr/>
          </p:nvSpPr>
          <p:spPr>
            <a:xfrm>
              <a:off x="4825771" y="2866520"/>
              <a:ext cx="1579144" cy="413587"/>
            </a:xfrm>
            <a:prstGeom prst="roundRect">
              <a:avLst>
                <a:gd fmla="val 16667" name="adj"/>
              </a:avLst>
            </a:prstGeom>
            <a:solidFill>
              <a:srgbClr val="FFE3C7"/>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Poverty rate&lt;=0.03</a:t>
              </a:r>
              <a:endParaRPr b="1" i="0" sz="1200" u="none" cap="none" strike="noStrike">
                <a:solidFill>
                  <a:schemeClr val="dk1"/>
                </a:solidFill>
                <a:latin typeface="Arial"/>
                <a:ea typeface="Arial"/>
                <a:cs typeface="Arial"/>
                <a:sym typeface="Arial"/>
              </a:endParaRPr>
            </a:p>
          </p:txBody>
        </p:sp>
        <p:sp>
          <p:nvSpPr>
            <p:cNvPr id="296" name="Google Shape;296;p18"/>
            <p:cNvSpPr/>
            <p:nvPr/>
          </p:nvSpPr>
          <p:spPr>
            <a:xfrm>
              <a:off x="6445917" y="2859000"/>
              <a:ext cx="1541544" cy="413587"/>
            </a:xfrm>
            <a:prstGeom prst="roundRect">
              <a:avLst>
                <a:gd fmla="val 16667" name="adj"/>
              </a:avLst>
            </a:prstGeom>
            <a:solidFill>
              <a:srgbClr val="FFE3C7"/>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97" name="Google Shape;297;p18"/>
            <p:cNvSpPr txBox="1"/>
            <p:nvPr/>
          </p:nvSpPr>
          <p:spPr>
            <a:xfrm>
              <a:off x="4976132" y="1057275"/>
              <a:ext cx="3654878" cy="369332"/>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p18"/>
            <p:cNvSpPr txBox="1"/>
            <p:nvPr/>
          </p:nvSpPr>
          <p:spPr>
            <a:xfrm>
              <a:off x="3343275" y="2486025"/>
              <a:ext cx="2743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99" name="Google Shape;299;p18"/>
            <p:cNvSpPr txBox="1"/>
            <p:nvPr/>
          </p:nvSpPr>
          <p:spPr>
            <a:xfrm>
              <a:off x="3681663" y="4320841"/>
              <a:ext cx="2743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300" name="Google Shape;300;p18"/>
            <p:cNvSpPr txBox="1"/>
            <p:nvPr/>
          </p:nvSpPr>
          <p:spPr>
            <a:xfrm>
              <a:off x="4884821" y="2914650"/>
              <a:ext cx="2743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301" name="Google Shape;301;p18"/>
            <p:cNvSpPr/>
            <p:nvPr/>
          </p:nvSpPr>
          <p:spPr>
            <a:xfrm>
              <a:off x="3340267" y="836194"/>
              <a:ext cx="2406313" cy="406066"/>
            </a:xfrm>
            <a:prstGeom prst="roundRect">
              <a:avLst>
                <a:gd fmla="val 16667" name="adj"/>
              </a:avLst>
            </a:prstGeom>
            <a:solidFill>
              <a:srgbClr val="D6B1FA"/>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02" name="Google Shape;302;p18"/>
            <p:cNvCxnSpPr/>
            <p:nvPr/>
          </p:nvCxnSpPr>
          <p:spPr>
            <a:xfrm>
              <a:off x="4716379" y="1242260"/>
              <a:ext cx="636169" cy="290265"/>
            </a:xfrm>
            <a:prstGeom prst="straightConnector1">
              <a:avLst/>
            </a:prstGeom>
            <a:noFill/>
            <a:ln cap="flat" cmpd="sng" w="9525">
              <a:solidFill>
                <a:srgbClr val="9665B6"/>
              </a:solidFill>
              <a:prstDash val="solid"/>
              <a:round/>
              <a:headEnd len="sm" w="sm" type="none"/>
              <a:tailEnd len="med" w="med" type="triangle"/>
            </a:ln>
          </p:spPr>
        </p:cxnSp>
        <p:cxnSp>
          <p:nvCxnSpPr>
            <p:cNvPr id="303" name="Google Shape;303;p18"/>
            <p:cNvCxnSpPr/>
            <p:nvPr/>
          </p:nvCxnSpPr>
          <p:spPr>
            <a:xfrm flipH="1">
              <a:off x="3746453" y="1243990"/>
              <a:ext cx="506830" cy="267704"/>
            </a:xfrm>
            <a:prstGeom prst="straightConnector1">
              <a:avLst/>
            </a:prstGeom>
            <a:noFill/>
            <a:ln cap="flat" cmpd="sng" w="9525">
              <a:solidFill>
                <a:srgbClr val="9665B6"/>
              </a:solidFill>
              <a:prstDash val="solid"/>
              <a:round/>
              <a:headEnd len="sm" w="sm" type="none"/>
              <a:tailEnd len="med" w="med" type="triangle"/>
            </a:ln>
          </p:spPr>
        </p:cxnSp>
        <p:sp>
          <p:nvSpPr>
            <p:cNvPr id="304" name="Google Shape;304;p18"/>
            <p:cNvSpPr/>
            <p:nvPr/>
          </p:nvSpPr>
          <p:spPr>
            <a:xfrm>
              <a:off x="2490538" y="1528008"/>
              <a:ext cx="1932571" cy="406066"/>
            </a:xfrm>
            <a:prstGeom prst="roundRect">
              <a:avLst>
                <a:gd fmla="val 16667" name="adj"/>
              </a:avLst>
            </a:prstGeom>
            <a:solidFill>
              <a:srgbClr val="DDFA76"/>
            </a:solidFill>
            <a:ln cap="flat" cmpd="sng" w="28575">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18"/>
            <p:cNvSpPr/>
            <p:nvPr/>
          </p:nvSpPr>
          <p:spPr>
            <a:xfrm>
              <a:off x="5265319" y="1528008"/>
              <a:ext cx="1308433" cy="368468"/>
            </a:xfrm>
            <a:prstGeom prst="roundRect">
              <a:avLst>
                <a:gd fmla="val 16667" name="adj"/>
              </a:avLst>
            </a:prstGeom>
            <a:solidFill>
              <a:srgbClr val="FFC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06" name="Google Shape;306;p18"/>
            <p:cNvCxnSpPr/>
            <p:nvPr/>
          </p:nvCxnSpPr>
          <p:spPr>
            <a:xfrm flipH="1">
              <a:off x="2152270" y="1928284"/>
              <a:ext cx="491790" cy="282744"/>
            </a:xfrm>
            <a:prstGeom prst="straightConnector1">
              <a:avLst/>
            </a:prstGeom>
            <a:noFill/>
            <a:ln cap="flat" cmpd="sng" w="9525">
              <a:solidFill>
                <a:srgbClr val="9665B6"/>
              </a:solidFill>
              <a:prstDash val="solid"/>
              <a:round/>
              <a:headEnd len="sm" w="sm" type="none"/>
              <a:tailEnd len="med" w="med" type="triangle"/>
            </a:ln>
          </p:spPr>
        </p:cxnSp>
        <p:cxnSp>
          <p:nvCxnSpPr>
            <p:cNvPr id="307" name="Google Shape;307;p18"/>
            <p:cNvCxnSpPr/>
            <p:nvPr/>
          </p:nvCxnSpPr>
          <p:spPr>
            <a:xfrm flipH="1">
              <a:off x="5498553" y="1905726"/>
              <a:ext cx="198519" cy="282744"/>
            </a:xfrm>
            <a:prstGeom prst="straightConnector1">
              <a:avLst/>
            </a:prstGeom>
            <a:noFill/>
            <a:ln cap="flat" cmpd="sng" w="9525">
              <a:solidFill>
                <a:srgbClr val="9665B6"/>
              </a:solidFill>
              <a:prstDash val="solid"/>
              <a:round/>
              <a:headEnd len="sm" w="sm" type="none"/>
              <a:tailEnd len="med" w="med" type="triangle"/>
            </a:ln>
          </p:spPr>
        </p:cxnSp>
        <p:cxnSp>
          <p:nvCxnSpPr>
            <p:cNvPr id="308" name="Google Shape;308;p18"/>
            <p:cNvCxnSpPr/>
            <p:nvPr/>
          </p:nvCxnSpPr>
          <p:spPr>
            <a:xfrm>
              <a:off x="3753852" y="1956634"/>
              <a:ext cx="260184" cy="215069"/>
            </a:xfrm>
            <a:prstGeom prst="straightConnector1">
              <a:avLst/>
            </a:prstGeom>
            <a:noFill/>
            <a:ln cap="flat" cmpd="sng" w="9525">
              <a:solidFill>
                <a:srgbClr val="9665B6"/>
              </a:solidFill>
              <a:prstDash val="solid"/>
              <a:round/>
              <a:headEnd len="sm" w="sm" type="none"/>
              <a:tailEnd len="med" w="med" type="triangle"/>
            </a:ln>
          </p:spPr>
        </p:cxnSp>
        <p:cxnSp>
          <p:nvCxnSpPr>
            <p:cNvPr id="309" name="Google Shape;309;p18"/>
            <p:cNvCxnSpPr/>
            <p:nvPr/>
          </p:nvCxnSpPr>
          <p:spPr>
            <a:xfrm>
              <a:off x="6570198" y="1891400"/>
              <a:ext cx="478256" cy="267705"/>
            </a:xfrm>
            <a:prstGeom prst="straightConnector1">
              <a:avLst/>
            </a:prstGeom>
            <a:noFill/>
            <a:ln cap="flat" cmpd="sng" w="9525">
              <a:solidFill>
                <a:srgbClr val="9665B6"/>
              </a:solidFill>
              <a:prstDash val="solid"/>
              <a:round/>
              <a:headEnd len="sm" w="sm" type="none"/>
              <a:tailEnd len="med" w="med" type="triangle"/>
            </a:ln>
          </p:spPr>
        </p:cxnSp>
        <p:sp>
          <p:nvSpPr>
            <p:cNvPr id="310" name="Google Shape;310;p18"/>
            <p:cNvSpPr/>
            <p:nvPr/>
          </p:nvSpPr>
          <p:spPr>
            <a:xfrm>
              <a:off x="2994359" y="2174705"/>
              <a:ext cx="1436269" cy="421106"/>
            </a:xfrm>
            <a:prstGeom prst="roundRect">
              <a:avLst>
                <a:gd fmla="val 16667" name="adj"/>
              </a:avLst>
            </a:prstGeom>
            <a:solidFill>
              <a:srgbClr val="CBC3D6"/>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18"/>
            <p:cNvSpPr/>
            <p:nvPr/>
          </p:nvSpPr>
          <p:spPr>
            <a:xfrm>
              <a:off x="4814135" y="2174706"/>
              <a:ext cx="2060405" cy="391028"/>
            </a:xfrm>
            <a:prstGeom prst="roundRect">
              <a:avLst>
                <a:gd fmla="val 16667" name="adj"/>
              </a:avLst>
            </a:prstGeom>
            <a:solidFill>
              <a:srgbClr val="DDFA76"/>
            </a:solidFill>
            <a:ln cap="flat" cmpd="sng" w="28575">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18"/>
            <p:cNvSpPr/>
            <p:nvPr/>
          </p:nvSpPr>
          <p:spPr>
            <a:xfrm>
              <a:off x="7077575" y="2137106"/>
              <a:ext cx="1353552" cy="421106"/>
            </a:xfrm>
            <a:prstGeom prst="roundRect">
              <a:avLst>
                <a:gd fmla="val 16667" name="adj"/>
              </a:avLst>
            </a:prstGeom>
            <a:solidFill>
              <a:srgbClr val="FFC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18"/>
            <p:cNvSpPr/>
            <p:nvPr/>
          </p:nvSpPr>
          <p:spPr>
            <a:xfrm>
              <a:off x="1610726" y="2219824"/>
              <a:ext cx="533902" cy="406068"/>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sng" cap="none" strike="noStrike">
                <a:solidFill>
                  <a:schemeClr val="lt1"/>
                </a:solidFill>
                <a:latin typeface="Arial"/>
                <a:ea typeface="Arial"/>
                <a:cs typeface="Arial"/>
                <a:sym typeface="Arial"/>
              </a:endParaRPr>
            </a:p>
          </p:txBody>
        </p:sp>
        <p:cxnSp>
          <p:nvCxnSpPr>
            <p:cNvPr id="314" name="Google Shape;314;p18"/>
            <p:cNvCxnSpPr/>
            <p:nvPr/>
          </p:nvCxnSpPr>
          <p:spPr>
            <a:xfrm>
              <a:off x="8318332" y="2558215"/>
              <a:ext cx="335381" cy="290262"/>
            </a:xfrm>
            <a:prstGeom prst="straightConnector1">
              <a:avLst/>
            </a:prstGeom>
            <a:noFill/>
            <a:ln cap="flat" cmpd="sng" w="9525">
              <a:solidFill>
                <a:srgbClr val="9665B6"/>
              </a:solidFill>
              <a:prstDash val="solid"/>
              <a:round/>
              <a:headEnd len="sm" w="sm" type="none"/>
              <a:tailEnd len="med" w="med" type="triangle"/>
            </a:ln>
          </p:spPr>
        </p:cxnSp>
        <p:cxnSp>
          <p:nvCxnSpPr>
            <p:cNvPr id="315" name="Google Shape;315;p18"/>
            <p:cNvCxnSpPr/>
            <p:nvPr/>
          </p:nvCxnSpPr>
          <p:spPr>
            <a:xfrm>
              <a:off x="6637018" y="2577232"/>
              <a:ext cx="177468" cy="245148"/>
            </a:xfrm>
            <a:prstGeom prst="straightConnector1">
              <a:avLst/>
            </a:prstGeom>
            <a:noFill/>
            <a:ln cap="flat" cmpd="sng" w="9525">
              <a:solidFill>
                <a:srgbClr val="9665B6"/>
              </a:solidFill>
              <a:prstDash val="solid"/>
              <a:round/>
              <a:headEnd len="sm" w="sm" type="none"/>
              <a:tailEnd len="med" w="med" type="triangle"/>
            </a:ln>
          </p:spPr>
        </p:cxnSp>
        <p:cxnSp>
          <p:nvCxnSpPr>
            <p:cNvPr id="316" name="Google Shape;316;p18"/>
            <p:cNvCxnSpPr/>
            <p:nvPr/>
          </p:nvCxnSpPr>
          <p:spPr>
            <a:xfrm>
              <a:off x="3753851" y="2603334"/>
              <a:ext cx="19554" cy="275223"/>
            </a:xfrm>
            <a:prstGeom prst="straightConnector1">
              <a:avLst/>
            </a:prstGeom>
            <a:noFill/>
            <a:ln cap="flat" cmpd="sng" w="9525">
              <a:solidFill>
                <a:srgbClr val="9665B6"/>
              </a:solidFill>
              <a:prstDash val="solid"/>
              <a:round/>
              <a:headEnd len="sm" w="sm" type="none"/>
              <a:tailEnd len="med" w="med" type="triangle"/>
            </a:ln>
          </p:spPr>
        </p:cxnSp>
        <p:sp>
          <p:nvSpPr>
            <p:cNvPr id="317" name="Google Shape;317;p18"/>
            <p:cNvSpPr txBox="1"/>
            <p:nvPr/>
          </p:nvSpPr>
          <p:spPr>
            <a:xfrm>
              <a:off x="6494045" y="2907131"/>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Poverty rate&lt;=0.16</a:t>
              </a:r>
              <a:endParaRPr/>
            </a:p>
          </p:txBody>
        </p:sp>
        <p:cxnSp>
          <p:nvCxnSpPr>
            <p:cNvPr id="318" name="Google Shape;318;p18"/>
            <p:cNvCxnSpPr/>
            <p:nvPr/>
          </p:nvCxnSpPr>
          <p:spPr>
            <a:xfrm flipH="1">
              <a:off x="2280103" y="2620100"/>
              <a:ext cx="1018172" cy="237624"/>
            </a:xfrm>
            <a:prstGeom prst="straightConnector1">
              <a:avLst/>
            </a:prstGeom>
            <a:noFill/>
            <a:ln cap="flat" cmpd="sng" w="9525">
              <a:solidFill>
                <a:srgbClr val="9665B6"/>
              </a:solidFill>
              <a:prstDash val="solid"/>
              <a:round/>
              <a:headEnd len="sm" w="sm" type="none"/>
              <a:tailEnd len="med" w="med" type="triangle"/>
            </a:ln>
          </p:spPr>
        </p:cxnSp>
        <p:cxnSp>
          <p:nvCxnSpPr>
            <p:cNvPr id="319" name="Google Shape;319;p18"/>
            <p:cNvCxnSpPr/>
            <p:nvPr/>
          </p:nvCxnSpPr>
          <p:spPr>
            <a:xfrm flipH="1">
              <a:off x="5641426" y="2590021"/>
              <a:ext cx="153402" cy="252666"/>
            </a:xfrm>
            <a:prstGeom prst="straightConnector1">
              <a:avLst/>
            </a:prstGeom>
            <a:noFill/>
            <a:ln cap="flat" cmpd="sng" w="9525">
              <a:solidFill>
                <a:srgbClr val="9665B6"/>
              </a:solidFill>
              <a:prstDash val="solid"/>
              <a:round/>
              <a:headEnd len="sm" w="sm" type="none"/>
              <a:tailEnd len="med" w="med" type="triangle"/>
            </a:ln>
          </p:spPr>
        </p:cxnSp>
        <p:cxnSp>
          <p:nvCxnSpPr>
            <p:cNvPr id="320" name="Google Shape;320;p18"/>
            <p:cNvCxnSpPr/>
            <p:nvPr/>
          </p:nvCxnSpPr>
          <p:spPr>
            <a:xfrm>
              <a:off x="8186104" y="2559941"/>
              <a:ext cx="4512" cy="290265"/>
            </a:xfrm>
            <a:prstGeom prst="straightConnector1">
              <a:avLst/>
            </a:prstGeom>
            <a:noFill/>
            <a:ln cap="flat" cmpd="sng" w="9525">
              <a:solidFill>
                <a:srgbClr val="9665B6"/>
              </a:solidFill>
              <a:prstDash val="solid"/>
              <a:round/>
              <a:headEnd len="sm" w="sm" type="none"/>
              <a:tailEnd len="med" w="med" type="triangle"/>
            </a:ln>
          </p:spPr>
        </p:cxnSp>
        <p:sp>
          <p:nvSpPr>
            <p:cNvPr id="321" name="Google Shape;321;p18"/>
            <p:cNvSpPr/>
            <p:nvPr/>
          </p:nvSpPr>
          <p:spPr>
            <a:xfrm>
              <a:off x="8077699" y="2851481"/>
              <a:ext cx="436146" cy="428625"/>
            </a:xfrm>
            <a:prstGeom prst="roundRect">
              <a:avLst>
                <a:gd fmla="val 16667" name="adj"/>
              </a:avLst>
            </a:prstGeom>
            <a:solidFill>
              <a:srgbClr val="B4F9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 name="Google Shape;322;p18"/>
            <p:cNvSpPr/>
            <p:nvPr/>
          </p:nvSpPr>
          <p:spPr>
            <a:xfrm>
              <a:off x="8634160" y="2859002"/>
              <a:ext cx="436147" cy="421106"/>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18"/>
            <p:cNvSpPr/>
            <p:nvPr/>
          </p:nvSpPr>
          <p:spPr>
            <a:xfrm>
              <a:off x="618121" y="2859001"/>
              <a:ext cx="2113045" cy="421106"/>
            </a:xfrm>
            <a:prstGeom prst="roundRect">
              <a:avLst>
                <a:gd fmla="val 16667" name="adj"/>
              </a:avLst>
            </a:prstGeom>
            <a:solidFill>
              <a:srgbClr val="D6B1FA"/>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18"/>
            <p:cNvSpPr/>
            <p:nvPr/>
          </p:nvSpPr>
          <p:spPr>
            <a:xfrm>
              <a:off x="2813883" y="2881561"/>
              <a:ext cx="1932571" cy="421105"/>
            </a:xfrm>
            <a:prstGeom prst="roundRect">
              <a:avLst>
                <a:gd fmla="val 16667" name="adj"/>
              </a:avLst>
            </a:prstGeom>
            <a:solidFill>
              <a:srgbClr val="DDFA76"/>
            </a:solidFill>
            <a:ln cap="flat" cmpd="sng" w="28575">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8"/>
            <p:cNvSpPr txBox="1"/>
            <p:nvPr/>
          </p:nvSpPr>
          <p:spPr>
            <a:xfrm>
              <a:off x="3380874" y="876802"/>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IDA Discharge&lt;=188.5 (Mgal/d)</a:t>
              </a:r>
              <a:endParaRPr/>
            </a:p>
          </p:txBody>
        </p:sp>
        <p:sp>
          <p:nvSpPr>
            <p:cNvPr id="326" name="Google Shape;326;p18"/>
            <p:cNvSpPr txBox="1"/>
            <p:nvPr/>
          </p:nvSpPr>
          <p:spPr>
            <a:xfrm>
              <a:off x="2417363" y="1583656"/>
              <a:ext cx="2535225" cy="2845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Distance from CSO&lt;=1193</a:t>
              </a:r>
              <a:endParaRPr/>
            </a:p>
          </p:txBody>
        </p:sp>
        <p:sp>
          <p:nvSpPr>
            <p:cNvPr id="327" name="Google Shape;327;p18"/>
            <p:cNvSpPr txBox="1"/>
            <p:nvPr/>
          </p:nvSpPr>
          <p:spPr>
            <a:xfrm>
              <a:off x="5313447" y="1553577"/>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Asian % &lt;=0.22</a:t>
              </a:r>
              <a:endParaRPr/>
            </a:p>
          </p:txBody>
        </p:sp>
        <p:sp>
          <p:nvSpPr>
            <p:cNvPr id="328" name="Google Shape;328;p18"/>
            <p:cNvSpPr txBox="1"/>
            <p:nvPr/>
          </p:nvSpPr>
          <p:spPr>
            <a:xfrm>
              <a:off x="7140743" y="2215314"/>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Asian % &lt;=0.34</a:t>
              </a:r>
              <a:endParaRPr/>
            </a:p>
          </p:txBody>
        </p:sp>
        <p:sp>
          <p:nvSpPr>
            <p:cNvPr id="329" name="Google Shape;329;p18"/>
            <p:cNvSpPr txBox="1"/>
            <p:nvPr/>
          </p:nvSpPr>
          <p:spPr>
            <a:xfrm>
              <a:off x="8607090" y="2884571"/>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1" i="0" sz="1200" u="none" cap="none" strike="noStrike">
                <a:solidFill>
                  <a:srgbClr val="FF0000"/>
                </a:solidFill>
                <a:latin typeface="Arial"/>
                <a:ea typeface="Arial"/>
                <a:cs typeface="Arial"/>
                <a:sym typeface="Arial"/>
              </a:endParaRPr>
            </a:p>
          </p:txBody>
        </p:sp>
        <p:sp>
          <p:nvSpPr>
            <p:cNvPr id="330" name="Google Shape;330;p18"/>
            <p:cNvSpPr txBox="1"/>
            <p:nvPr/>
          </p:nvSpPr>
          <p:spPr>
            <a:xfrm>
              <a:off x="6682039" y="297782"/>
              <a:ext cx="2743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331" name="Google Shape;331;p18"/>
            <p:cNvSpPr txBox="1"/>
            <p:nvPr/>
          </p:nvSpPr>
          <p:spPr>
            <a:xfrm>
              <a:off x="8050629" y="2884570"/>
              <a:ext cx="4947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70C0"/>
                  </a:solidFill>
                  <a:latin typeface="Arial"/>
                  <a:ea typeface="Arial"/>
                  <a:cs typeface="Arial"/>
                  <a:sym typeface="Arial"/>
                </a:rPr>
                <a:t>Low</a:t>
              </a:r>
              <a:endParaRPr b="1" i="0" sz="1200" u="none" cap="none" strike="noStrike">
                <a:solidFill>
                  <a:srgbClr val="0070C0"/>
                </a:solidFill>
                <a:latin typeface="Arial"/>
                <a:ea typeface="Arial"/>
                <a:cs typeface="Arial"/>
                <a:sym typeface="Arial"/>
              </a:endParaRPr>
            </a:p>
          </p:txBody>
        </p:sp>
        <p:sp>
          <p:nvSpPr>
            <p:cNvPr id="332" name="Google Shape;332;p18"/>
            <p:cNvSpPr txBox="1"/>
            <p:nvPr/>
          </p:nvSpPr>
          <p:spPr>
            <a:xfrm>
              <a:off x="4762203" y="2222833"/>
              <a:ext cx="231908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Distance from CSO&lt;=11582</a:t>
              </a:r>
              <a:endParaRPr/>
            </a:p>
          </p:txBody>
        </p:sp>
        <p:sp>
          <p:nvSpPr>
            <p:cNvPr id="333" name="Google Shape;333;p18"/>
            <p:cNvSpPr txBox="1"/>
            <p:nvPr/>
          </p:nvSpPr>
          <p:spPr>
            <a:xfrm>
              <a:off x="1613736" y="2275472"/>
              <a:ext cx="630154" cy="284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1" i="0" sz="1200" u="none" cap="none" strike="noStrike">
                <a:solidFill>
                  <a:srgbClr val="FF0000"/>
                </a:solidFill>
                <a:latin typeface="Arial"/>
                <a:ea typeface="Arial"/>
                <a:cs typeface="Arial"/>
                <a:sym typeface="Arial"/>
              </a:endParaRPr>
            </a:p>
          </p:txBody>
        </p:sp>
        <p:sp>
          <p:nvSpPr>
            <p:cNvPr id="334" name="Google Shape;334;p18"/>
            <p:cNvSpPr txBox="1"/>
            <p:nvPr/>
          </p:nvSpPr>
          <p:spPr>
            <a:xfrm>
              <a:off x="3027446" y="2245392"/>
              <a:ext cx="144228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Black % &lt;=0.34</a:t>
              </a:r>
              <a:endParaRPr b="1" i="0" sz="1200" u="none" cap="none" strike="noStrike">
                <a:solidFill>
                  <a:schemeClr val="dk1"/>
                </a:solidFill>
                <a:latin typeface="Arial"/>
                <a:ea typeface="Arial"/>
                <a:cs typeface="Arial"/>
                <a:sym typeface="Arial"/>
              </a:endParaRPr>
            </a:p>
          </p:txBody>
        </p:sp>
        <p:sp>
          <p:nvSpPr>
            <p:cNvPr id="335" name="Google Shape;335;p18"/>
            <p:cNvSpPr txBox="1"/>
            <p:nvPr/>
          </p:nvSpPr>
          <p:spPr>
            <a:xfrm>
              <a:off x="544287" y="2907130"/>
              <a:ext cx="278831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IDA Discharge&lt;=168 (Mgal/d)</a:t>
              </a:r>
              <a:endParaRPr b="1" i="0" sz="1200" u="none" cap="none" strike="noStrike">
                <a:solidFill>
                  <a:schemeClr val="dk1"/>
                </a:solidFill>
                <a:latin typeface="Arial"/>
                <a:ea typeface="Arial"/>
                <a:cs typeface="Arial"/>
                <a:sym typeface="Arial"/>
              </a:endParaRPr>
            </a:p>
          </p:txBody>
        </p:sp>
        <p:sp>
          <p:nvSpPr>
            <p:cNvPr id="336" name="Google Shape;336;p18"/>
            <p:cNvSpPr txBox="1"/>
            <p:nvPr/>
          </p:nvSpPr>
          <p:spPr>
            <a:xfrm>
              <a:off x="2741368" y="2937537"/>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Distance from CSO&lt;=2415</a:t>
              </a:r>
              <a:endParaRPr b="1" i="0" sz="1200" u="none" cap="none" strike="noStrike">
                <a:solidFill>
                  <a:schemeClr val="dk1"/>
                </a:solidFill>
                <a:latin typeface="Arial"/>
                <a:ea typeface="Arial"/>
                <a:cs typeface="Arial"/>
                <a:sym typeface="Arial"/>
              </a:endParaRPr>
            </a:p>
          </p:txBody>
        </p:sp>
        <p:cxnSp>
          <p:nvCxnSpPr>
            <p:cNvPr id="337" name="Google Shape;337;p18"/>
            <p:cNvCxnSpPr/>
            <p:nvPr/>
          </p:nvCxnSpPr>
          <p:spPr>
            <a:xfrm flipH="1">
              <a:off x="6806985" y="3274316"/>
              <a:ext cx="213560" cy="327863"/>
            </a:xfrm>
            <a:prstGeom prst="straightConnector1">
              <a:avLst/>
            </a:prstGeom>
            <a:noFill/>
            <a:ln cap="flat" cmpd="sng" w="9525">
              <a:solidFill>
                <a:srgbClr val="9665B6"/>
              </a:solidFill>
              <a:prstDash val="solid"/>
              <a:round/>
              <a:headEnd len="sm" w="sm" type="none"/>
              <a:tailEnd len="med" w="med" type="triangle"/>
            </a:ln>
          </p:spPr>
        </p:cxnSp>
        <p:cxnSp>
          <p:nvCxnSpPr>
            <p:cNvPr id="338" name="Google Shape;338;p18"/>
            <p:cNvCxnSpPr/>
            <p:nvPr/>
          </p:nvCxnSpPr>
          <p:spPr>
            <a:xfrm flipH="1">
              <a:off x="5287999" y="3251756"/>
              <a:ext cx="303796" cy="350423"/>
            </a:xfrm>
            <a:prstGeom prst="straightConnector1">
              <a:avLst/>
            </a:prstGeom>
            <a:noFill/>
            <a:ln cap="flat" cmpd="sng" w="9525">
              <a:solidFill>
                <a:srgbClr val="9665B6"/>
              </a:solidFill>
              <a:prstDash val="solid"/>
              <a:round/>
              <a:headEnd len="sm" w="sm" type="none"/>
              <a:tailEnd len="med" w="med" type="triangle"/>
            </a:ln>
          </p:spPr>
        </p:cxnSp>
        <p:cxnSp>
          <p:nvCxnSpPr>
            <p:cNvPr id="339" name="Google Shape;339;p18"/>
            <p:cNvCxnSpPr/>
            <p:nvPr/>
          </p:nvCxnSpPr>
          <p:spPr>
            <a:xfrm flipH="1">
              <a:off x="3393025" y="3266795"/>
              <a:ext cx="243639" cy="335384"/>
            </a:xfrm>
            <a:prstGeom prst="straightConnector1">
              <a:avLst/>
            </a:prstGeom>
            <a:noFill/>
            <a:ln cap="flat" cmpd="sng" w="9525">
              <a:solidFill>
                <a:srgbClr val="9665B6"/>
              </a:solidFill>
              <a:prstDash val="solid"/>
              <a:round/>
              <a:headEnd len="sm" w="sm" type="none"/>
              <a:tailEnd len="med" w="med" type="triangle"/>
            </a:ln>
          </p:spPr>
        </p:cxnSp>
        <p:cxnSp>
          <p:nvCxnSpPr>
            <p:cNvPr id="340" name="Google Shape;340;p18"/>
            <p:cNvCxnSpPr/>
            <p:nvPr/>
          </p:nvCxnSpPr>
          <p:spPr>
            <a:xfrm flipH="1">
              <a:off x="1318160" y="3268542"/>
              <a:ext cx="266197" cy="320343"/>
            </a:xfrm>
            <a:prstGeom prst="straightConnector1">
              <a:avLst/>
            </a:prstGeom>
            <a:noFill/>
            <a:ln cap="flat" cmpd="sng" w="9525">
              <a:solidFill>
                <a:srgbClr val="9665B6"/>
              </a:solidFill>
              <a:prstDash val="solid"/>
              <a:round/>
              <a:headEnd len="sm" w="sm" type="none"/>
              <a:tailEnd len="med" w="med" type="triangle"/>
            </a:ln>
          </p:spPr>
        </p:cxnSp>
        <p:cxnSp>
          <p:nvCxnSpPr>
            <p:cNvPr id="341" name="Google Shape;341;p18"/>
            <p:cNvCxnSpPr/>
            <p:nvPr/>
          </p:nvCxnSpPr>
          <p:spPr>
            <a:xfrm>
              <a:off x="2042480" y="3259276"/>
              <a:ext cx="154904" cy="342902"/>
            </a:xfrm>
            <a:prstGeom prst="straightConnector1">
              <a:avLst/>
            </a:prstGeom>
            <a:noFill/>
            <a:ln cap="flat" cmpd="sng" w="9525">
              <a:solidFill>
                <a:srgbClr val="9665B6"/>
              </a:solidFill>
              <a:prstDash val="solid"/>
              <a:round/>
              <a:headEnd len="sm" w="sm" type="none"/>
              <a:tailEnd len="med" w="med" type="triangle"/>
            </a:ln>
          </p:spPr>
        </p:cxnSp>
        <p:cxnSp>
          <p:nvCxnSpPr>
            <p:cNvPr id="342" name="Google Shape;342;p18"/>
            <p:cNvCxnSpPr/>
            <p:nvPr/>
          </p:nvCxnSpPr>
          <p:spPr>
            <a:xfrm>
              <a:off x="4066524" y="3283530"/>
              <a:ext cx="222583" cy="305304"/>
            </a:xfrm>
            <a:prstGeom prst="straightConnector1">
              <a:avLst/>
            </a:prstGeom>
            <a:noFill/>
            <a:ln cap="flat" cmpd="sng" w="9525">
              <a:solidFill>
                <a:srgbClr val="9665B6"/>
              </a:solidFill>
              <a:prstDash val="solid"/>
              <a:round/>
              <a:headEnd len="sm" w="sm" type="none"/>
              <a:tailEnd len="med" w="med" type="triangle"/>
            </a:ln>
          </p:spPr>
        </p:cxnSp>
        <p:cxnSp>
          <p:nvCxnSpPr>
            <p:cNvPr id="343" name="Google Shape;343;p18"/>
            <p:cNvCxnSpPr/>
            <p:nvPr/>
          </p:nvCxnSpPr>
          <p:spPr>
            <a:xfrm>
              <a:off x="5900105" y="3251756"/>
              <a:ext cx="312820" cy="350423"/>
            </a:xfrm>
            <a:prstGeom prst="straightConnector1">
              <a:avLst/>
            </a:prstGeom>
            <a:noFill/>
            <a:ln cap="flat" cmpd="sng" w="9525">
              <a:solidFill>
                <a:srgbClr val="9665B6"/>
              </a:solidFill>
              <a:prstDash val="solid"/>
              <a:round/>
              <a:headEnd len="sm" w="sm" type="none"/>
              <a:tailEnd len="med" w="med" type="triangle"/>
            </a:ln>
          </p:spPr>
        </p:cxnSp>
        <p:cxnSp>
          <p:nvCxnSpPr>
            <p:cNvPr id="344" name="Google Shape;344;p18"/>
            <p:cNvCxnSpPr/>
            <p:nvPr/>
          </p:nvCxnSpPr>
          <p:spPr>
            <a:xfrm>
              <a:off x="7441573" y="3285941"/>
              <a:ext cx="260182" cy="312823"/>
            </a:xfrm>
            <a:prstGeom prst="straightConnector1">
              <a:avLst/>
            </a:prstGeom>
            <a:noFill/>
            <a:ln cap="flat" cmpd="sng" w="9525">
              <a:solidFill>
                <a:srgbClr val="9665B6"/>
              </a:solidFill>
              <a:prstDash val="solid"/>
              <a:round/>
              <a:headEnd len="sm" w="sm" type="none"/>
              <a:tailEnd len="med" w="med" type="triangle"/>
            </a:ln>
          </p:spPr>
        </p:cxnSp>
        <p:sp>
          <p:nvSpPr>
            <p:cNvPr id="345" name="Google Shape;345;p18"/>
            <p:cNvSpPr/>
            <p:nvPr/>
          </p:nvSpPr>
          <p:spPr>
            <a:xfrm>
              <a:off x="7478973" y="3593602"/>
              <a:ext cx="524826" cy="438478"/>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8"/>
            <p:cNvSpPr/>
            <p:nvPr/>
          </p:nvSpPr>
          <p:spPr>
            <a:xfrm>
              <a:off x="6641429" y="3603455"/>
              <a:ext cx="436146" cy="428625"/>
            </a:xfrm>
            <a:prstGeom prst="roundRect">
              <a:avLst>
                <a:gd fmla="val 16667" name="adj"/>
              </a:avLst>
            </a:prstGeom>
            <a:solidFill>
              <a:srgbClr val="B4F9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18"/>
            <p:cNvSpPr/>
            <p:nvPr/>
          </p:nvSpPr>
          <p:spPr>
            <a:xfrm>
              <a:off x="5964653" y="3595936"/>
              <a:ext cx="436146" cy="436144"/>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8"/>
            <p:cNvSpPr/>
            <p:nvPr/>
          </p:nvSpPr>
          <p:spPr>
            <a:xfrm>
              <a:off x="5047245" y="3603455"/>
              <a:ext cx="436146" cy="428625"/>
            </a:xfrm>
            <a:prstGeom prst="roundRect">
              <a:avLst>
                <a:gd fmla="val 16667" name="adj"/>
              </a:avLst>
            </a:prstGeom>
            <a:solidFill>
              <a:srgbClr val="B4F9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18"/>
            <p:cNvSpPr/>
            <p:nvPr/>
          </p:nvSpPr>
          <p:spPr>
            <a:xfrm>
              <a:off x="4107278" y="3603455"/>
              <a:ext cx="436146" cy="428625"/>
            </a:xfrm>
            <a:prstGeom prst="roundRect">
              <a:avLst>
                <a:gd fmla="val 16667" name="adj"/>
              </a:avLst>
            </a:prstGeom>
            <a:solidFill>
              <a:srgbClr val="B4F9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18"/>
            <p:cNvSpPr/>
            <p:nvPr/>
          </p:nvSpPr>
          <p:spPr>
            <a:xfrm>
              <a:off x="3122192" y="3603455"/>
              <a:ext cx="436146" cy="428625"/>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18"/>
            <p:cNvSpPr/>
            <p:nvPr/>
          </p:nvSpPr>
          <p:spPr>
            <a:xfrm>
              <a:off x="1971672" y="3603455"/>
              <a:ext cx="436146" cy="428625"/>
            </a:xfrm>
            <a:prstGeom prst="roundRect">
              <a:avLst>
                <a:gd fmla="val 16667" name="adj"/>
              </a:avLst>
            </a:prstGeom>
            <a:solidFill>
              <a:srgbClr val="FCC4D3"/>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18"/>
            <p:cNvSpPr/>
            <p:nvPr/>
          </p:nvSpPr>
          <p:spPr>
            <a:xfrm>
              <a:off x="1129462" y="3603455"/>
              <a:ext cx="436146" cy="428625"/>
            </a:xfrm>
            <a:prstGeom prst="roundRect">
              <a:avLst>
                <a:gd fmla="val 16667" name="adj"/>
              </a:avLst>
            </a:prstGeom>
            <a:solidFill>
              <a:srgbClr val="B4F9FF"/>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18"/>
            <p:cNvSpPr txBox="1"/>
            <p:nvPr/>
          </p:nvSpPr>
          <p:spPr>
            <a:xfrm>
              <a:off x="1109913" y="3651584"/>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70C0"/>
                  </a:solidFill>
                  <a:latin typeface="Arial"/>
                  <a:ea typeface="Arial"/>
                  <a:cs typeface="Arial"/>
                  <a:sym typeface="Arial"/>
                </a:rPr>
                <a:t>Low</a:t>
              </a:r>
              <a:endParaRPr b="1" i="0" sz="1200" u="none" cap="none" strike="noStrike">
                <a:solidFill>
                  <a:srgbClr val="0070C0"/>
                </a:solidFill>
                <a:latin typeface="Arial"/>
                <a:ea typeface="Arial"/>
                <a:cs typeface="Arial"/>
                <a:sym typeface="Arial"/>
              </a:endParaRPr>
            </a:p>
          </p:txBody>
        </p:sp>
        <p:sp>
          <p:nvSpPr>
            <p:cNvPr id="354" name="Google Shape;354;p18"/>
            <p:cNvSpPr txBox="1"/>
            <p:nvPr/>
          </p:nvSpPr>
          <p:spPr>
            <a:xfrm>
              <a:off x="4084466" y="3651583"/>
              <a:ext cx="59255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70C0"/>
                  </a:solidFill>
                  <a:latin typeface="Arial"/>
                  <a:ea typeface="Arial"/>
                  <a:cs typeface="Arial"/>
                  <a:sym typeface="Arial"/>
                </a:rPr>
                <a:t>Low</a:t>
              </a:r>
              <a:endParaRPr b="1" i="0" sz="1200" u="none" cap="none" strike="noStrike">
                <a:solidFill>
                  <a:srgbClr val="0070C0"/>
                </a:solidFill>
                <a:latin typeface="Arial"/>
                <a:ea typeface="Arial"/>
                <a:cs typeface="Arial"/>
                <a:sym typeface="Arial"/>
              </a:endParaRPr>
            </a:p>
          </p:txBody>
        </p:sp>
        <p:sp>
          <p:nvSpPr>
            <p:cNvPr id="355" name="Google Shape;355;p18"/>
            <p:cNvSpPr txBox="1"/>
            <p:nvPr/>
          </p:nvSpPr>
          <p:spPr>
            <a:xfrm>
              <a:off x="5013649" y="3651583"/>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70C0"/>
                  </a:solidFill>
                  <a:latin typeface="Arial"/>
                  <a:ea typeface="Arial"/>
                  <a:cs typeface="Arial"/>
                  <a:sym typeface="Arial"/>
                </a:rPr>
                <a:t>Low</a:t>
              </a:r>
              <a:endParaRPr b="1" i="0" sz="1200" u="none" cap="none" strike="noStrike">
                <a:solidFill>
                  <a:srgbClr val="0070C0"/>
                </a:solidFill>
                <a:latin typeface="Arial"/>
                <a:ea typeface="Arial"/>
                <a:cs typeface="Arial"/>
                <a:sym typeface="Arial"/>
              </a:endParaRPr>
            </a:p>
          </p:txBody>
        </p:sp>
        <p:sp>
          <p:nvSpPr>
            <p:cNvPr id="356" name="Google Shape;356;p18"/>
            <p:cNvSpPr txBox="1"/>
            <p:nvPr/>
          </p:nvSpPr>
          <p:spPr>
            <a:xfrm>
              <a:off x="6621880" y="3644063"/>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70C0"/>
                  </a:solidFill>
                  <a:latin typeface="Arial"/>
                  <a:ea typeface="Arial"/>
                  <a:cs typeface="Arial"/>
                  <a:sym typeface="Arial"/>
                </a:rPr>
                <a:t>Low</a:t>
              </a:r>
              <a:endParaRPr b="1" i="0" sz="1200" u="none" cap="none" strike="noStrike">
                <a:solidFill>
                  <a:srgbClr val="0070C0"/>
                </a:solidFill>
                <a:latin typeface="Arial"/>
                <a:ea typeface="Arial"/>
                <a:cs typeface="Arial"/>
                <a:sym typeface="Arial"/>
              </a:endParaRPr>
            </a:p>
          </p:txBody>
        </p:sp>
        <p:sp>
          <p:nvSpPr>
            <p:cNvPr id="357" name="Google Shape;357;p18"/>
            <p:cNvSpPr txBox="1"/>
            <p:nvPr/>
          </p:nvSpPr>
          <p:spPr>
            <a:xfrm>
              <a:off x="1944604" y="3681662"/>
              <a:ext cx="59255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1" i="0" sz="1200" u="none" cap="none" strike="noStrike">
                <a:solidFill>
                  <a:srgbClr val="FF0000"/>
                </a:solidFill>
                <a:latin typeface="Arial"/>
                <a:ea typeface="Arial"/>
                <a:cs typeface="Arial"/>
                <a:sym typeface="Arial"/>
              </a:endParaRPr>
            </a:p>
          </p:txBody>
        </p:sp>
        <p:sp>
          <p:nvSpPr>
            <p:cNvPr id="358" name="Google Shape;358;p18"/>
            <p:cNvSpPr txBox="1"/>
            <p:nvPr/>
          </p:nvSpPr>
          <p:spPr>
            <a:xfrm>
              <a:off x="7475867" y="3654847"/>
              <a:ext cx="27432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1" i="0" sz="1200" u="none" cap="none" strike="noStrike">
                <a:solidFill>
                  <a:srgbClr val="FF0000"/>
                </a:solidFill>
                <a:latin typeface="Arial"/>
                <a:ea typeface="Arial"/>
                <a:cs typeface="Arial"/>
                <a:sym typeface="Arial"/>
              </a:endParaRPr>
            </a:p>
          </p:txBody>
        </p:sp>
        <p:sp>
          <p:nvSpPr>
            <p:cNvPr id="359" name="Google Shape;359;p18"/>
            <p:cNvSpPr txBox="1"/>
            <p:nvPr/>
          </p:nvSpPr>
          <p:spPr>
            <a:xfrm>
              <a:off x="5922544" y="3644064"/>
              <a:ext cx="615115" cy="284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0" i="0" sz="1200" u="none" cap="none" strike="noStrike">
                <a:solidFill>
                  <a:srgbClr val="FF0000"/>
                </a:solidFill>
                <a:latin typeface="Arial"/>
                <a:ea typeface="Arial"/>
                <a:cs typeface="Arial"/>
                <a:sym typeface="Arial"/>
              </a:endParaRPr>
            </a:p>
          </p:txBody>
        </p:sp>
        <p:sp>
          <p:nvSpPr>
            <p:cNvPr id="360" name="Google Shape;360;p18"/>
            <p:cNvSpPr txBox="1"/>
            <p:nvPr/>
          </p:nvSpPr>
          <p:spPr>
            <a:xfrm>
              <a:off x="3084340" y="3649314"/>
              <a:ext cx="59255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Arial"/>
                  <a:ea typeface="Arial"/>
                  <a:cs typeface="Arial"/>
                  <a:sym typeface="Arial"/>
                </a:rPr>
                <a:t>High</a:t>
              </a:r>
              <a:endParaRPr b="1" i="0" sz="1200" u="none" cap="none" strike="noStrike">
                <a:solidFill>
                  <a:srgbClr val="FF0000"/>
                </a:solidFill>
                <a:latin typeface="Arial"/>
                <a:ea typeface="Arial"/>
                <a:cs typeface="Arial"/>
                <a:sym typeface="Arial"/>
              </a:endParaRPr>
            </a:p>
          </p:txBody>
        </p:sp>
        <p:sp>
          <p:nvSpPr>
            <p:cNvPr id="361" name="Google Shape;361;p18"/>
            <p:cNvSpPr txBox="1"/>
            <p:nvPr/>
          </p:nvSpPr>
          <p:spPr>
            <a:xfrm>
              <a:off x="3343275" y="2493544"/>
              <a:ext cx="141372" cy="4496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362" name="Google Shape;362;p18"/>
            <p:cNvSpPr txBox="1"/>
            <p:nvPr/>
          </p:nvSpPr>
          <p:spPr>
            <a:xfrm>
              <a:off x="6850662" y="830437"/>
              <a:ext cx="2199641" cy="523220"/>
            </a:xfrm>
            <a:prstGeom prst="rect">
              <a:avLst/>
            </a:prstGeom>
            <a:solidFill>
              <a:srgbClr val="D6D6D6"/>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High</a:t>
              </a:r>
              <a:r>
                <a:rPr b="0" i="0" lang="en-US" sz="1400" u="none" cap="none" strike="noStrike">
                  <a:solidFill>
                    <a:schemeClr val="dk1"/>
                  </a:solidFill>
                  <a:latin typeface="Arial"/>
                  <a:ea typeface="Arial"/>
                  <a:cs typeface="Arial"/>
                  <a:sym typeface="Arial"/>
                </a:rPr>
                <a:t>: &gt; 5 complaints/ day</a:t>
              </a:r>
              <a:endParaRPr/>
            </a:p>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Low</a:t>
              </a:r>
              <a:r>
                <a:rPr b="0" i="0" lang="en-US" sz="1400" u="none" cap="none" strike="noStrike">
                  <a:solidFill>
                    <a:schemeClr val="dk1"/>
                  </a:solidFill>
                  <a:latin typeface="Arial"/>
                  <a:ea typeface="Arial"/>
                  <a:cs typeface="Arial"/>
                  <a:sym typeface="Arial"/>
                </a:rPr>
                <a:t>: &lt; 5 complaints/ day</a:t>
              </a:r>
              <a:endParaRPr/>
            </a:p>
          </p:txBody>
        </p:sp>
      </p:grpSp>
      <p:sp>
        <p:nvSpPr>
          <p:cNvPr id="363" name="Google Shape;363;p18"/>
          <p:cNvSpPr txBox="1"/>
          <p:nvPr/>
        </p:nvSpPr>
        <p:spPr>
          <a:xfrm>
            <a:off x="2963300" y="1390075"/>
            <a:ext cx="65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True</a:t>
            </a:r>
            <a:endParaRPr b="1" sz="1200">
              <a:latin typeface="Montserrat"/>
              <a:ea typeface="Montserrat"/>
              <a:cs typeface="Montserrat"/>
              <a:sym typeface="Montserrat"/>
            </a:endParaRPr>
          </a:p>
        </p:txBody>
      </p:sp>
      <p:sp>
        <p:nvSpPr>
          <p:cNvPr id="364" name="Google Shape;364;p18"/>
          <p:cNvSpPr txBox="1"/>
          <p:nvPr/>
        </p:nvSpPr>
        <p:spPr>
          <a:xfrm>
            <a:off x="4674100" y="1390075"/>
            <a:ext cx="65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False</a:t>
            </a:r>
            <a:endParaRPr b="1" sz="12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19"/>
          <p:cNvPicPr preferRelativeResize="0"/>
          <p:nvPr/>
        </p:nvPicPr>
        <p:blipFill rotWithShape="1">
          <a:blip r:embed="rId3">
            <a:alphaModFix/>
          </a:blip>
          <a:srcRect b="0" l="0" r="0" t="0"/>
          <a:stretch/>
        </p:blipFill>
        <p:spPr>
          <a:xfrm>
            <a:off x="683079" y="645792"/>
            <a:ext cx="7523976" cy="3724734"/>
          </a:xfrm>
          <a:prstGeom prst="rect">
            <a:avLst/>
          </a:prstGeom>
          <a:noFill/>
          <a:ln>
            <a:noFill/>
          </a:ln>
        </p:spPr>
      </p:pic>
      <p:sp>
        <p:nvSpPr>
          <p:cNvPr id="370" name="Google Shape;370;p19"/>
          <p:cNvSpPr txBox="1"/>
          <p:nvPr/>
        </p:nvSpPr>
        <p:spPr>
          <a:xfrm>
            <a:off x="286122" y="191808"/>
            <a:ext cx="87303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4A206A"/>
                </a:solidFill>
                <a:latin typeface="Arial"/>
                <a:ea typeface="Arial"/>
                <a:cs typeface="Arial"/>
                <a:sym typeface="Arial"/>
              </a:rPr>
              <a:t>Black and Hispanic communities adversely impacted</a:t>
            </a:r>
            <a:endParaRPr b="1" i="0" sz="2400" u="none" cap="none" strike="noStrike">
              <a:solidFill>
                <a:srgbClr val="4A206A"/>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p:nvPr/>
        </p:nvSpPr>
        <p:spPr>
          <a:xfrm>
            <a:off x="1296450" y="891618"/>
            <a:ext cx="6551100" cy="1057275"/>
          </a:xfrm>
          <a:prstGeom prst="roundRect">
            <a:avLst>
              <a:gd fmla="val 16667" name="adj"/>
            </a:avLst>
          </a:prstGeom>
          <a:solidFill>
            <a:srgbClr val="C2A4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2"/>
          <p:cNvSpPr txBox="1"/>
          <p:nvPr>
            <p:ph type="title"/>
          </p:nvPr>
        </p:nvSpPr>
        <p:spPr>
          <a:xfrm>
            <a:off x="752880" y="243205"/>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Agenda</a:t>
            </a:r>
            <a:endParaRPr/>
          </a:p>
        </p:txBody>
      </p:sp>
      <p:sp>
        <p:nvSpPr>
          <p:cNvPr id="90" name="Google Shape;90;p2"/>
          <p:cNvSpPr txBox="1"/>
          <p:nvPr>
            <p:ph idx="1" type="body"/>
          </p:nvPr>
        </p:nvSpPr>
        <p:spPr>
          <a:xfrm>
            <a:off x="1296450" y="859931"/>
            <a:ext cx="6551100" cy="3423638"/>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Motivation and Intention</a:t>
            </a:r>
            <a:endParaRPr sz="2400">
              <a:latin typeface="Arial"/>
              <a:ea typeface="Arial"/>
              <a:cs typeface="Arial"/>
              <a:sym typeface="Arial"/>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Need for the project </a:t>
            </a:r>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Key research questions</a:t>
            </a:r>
            <a:endParaRPr b="1" sz="20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r">
              <a:lnSpc>
                <a:spcPct val="100000"/>
              </a:lnSpc>
              <a:spcBef>
                <a:spcPts val="0"/>
              </a:spcBef>
              <a:spcAft>
                <a:spcPts val="0"/>
              </a:spcAft>
              <a:buSzPts val="1800"/>
              <a:buNone/>
            </a:pPr>
            <a:r>
              <a:rPr b="1" lang="en-US" sz="2400">
                <a:solidFill>
                  <a:srgbClr val="410469"/>
                </a:solidFill>
                <a:latin typeface="Arial"/>
                <a:ea typeface="Arial"/>
                <a:cs typeface="Arial"/>
                <a:sym typeface="Arial"/>
              </a:rPr>
              <a:t>Scenarios</a:t>
            </a:r>
            <a:endParaRPr sz="2400">
              <a:latin typeface="Arial"/>
              <a:ea typeface="Arial"/>
              <a:cs typeface="Arial"/>
              <a:sym typeface="Arial"/>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Wastewater</a:t>
            </a:r>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Water Distribution</a:t>
            </a:r>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Conclusions</a:t>
            </a:r>
            <a:endParaRPr sz="2400">
              <a:latin typeface="Arial"/>
              <a:ea typeface="Arial"/>
              <a:cs typeface="Arial"/>
              <a:sym typeface="Arial"/>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Challenges and Limitation</a:t>
            </a:r>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Contribution</a:t>
            </a:r>
            <a:endParaRPr/>
          </a:p>
        </p:txBody>
      </p:sp>
      <p:cxnSp>
        <p:nvCxnSpPr>
          <p:cNvPr id="91" name="Google Shape;91;p2"/>
          <p:cNvCxnSpPr/>
          <p:nvPr/>
        </p:nvCxnSpPr>
        <p:spPr>
          <a:xfrm>
            <a:off x="3407444" y="2167913"/>
            <a:ext cx="4361400" cy="0"/>
          </a:xfrm>
          <a:prstGeom prst="straightConnector1">
            <a:avLst/>
          </a:prstGeom>
          <a:noFill/>
          <a:ln cap="flat" cmpd="sng" w="9525">
            <a:solidFill>
              <a:srgbClr val="9665B6"/>
            </a:solidFill>
            <a:prstDash val="solid"/>
            <a:round/>
            <a:headEnd len="sm" w="sm" type="none"/>
            <a:tailEnd len="sm" w="sm" type="none"/>
          </a:ln>
        </p:spPr>
      </p:cxnSp>
      <p:cxnSp>
        <p:nvCxnSpPr>
          <p:cNvPr id="92" name="Google Shape;92;p2"/>
          <p:cNvCxnSpPr/>
          <p:nvPr/>
        </p:nvCxnSpPr>
        <p:spPr>
          <a:xfrm>
            <a:off x="1360060" y="3645756"/>
            <a:ext cx="4361400" cy="0"/>
          </a:xfrm>
          <a:prstGeom prst="straightConnector1">
            <a:avLst/>
          </a:prstGeom>
          <a:noFill/>
          <a:ln cap="flat" cmpd="sng" w="9525">
            <a:solidFill>
              <a:srgbClr val="9665B6"/>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0"/>
          <p:cNvPicPr preferRelativeResize="0"/>
          <p:nvPr/>
        </p:nvPicPr>
        <p:blipFill rotWithShape="1">
          <a:blip r:embed="rId3">
            <a:alphaModFix/>
          </a:blip>
          <a:srcRect b="0" l="0" r="0" t="0"/>
          <a:stretch/>
        </p:blipFill>
        <p:spPr>
          <a:xfrm>
            <a:off x="455076" y="639747"/>
            <a:ext cx="7911387" cy="3870125"/>
          </a:xfrm>
          <a:prstGeom prst="rect">
            <a:avLst/>
          </a:prstGeom>
          <a:noFill/>
          <a:ln>
            <a:noFill/>
          </a:ln>
        </p:spPr>
      </p:pic>
      <p:sp>
        <p:nvSpPr>
          <p:cNvPr id="376" name="Google Shape;376;p20"/>
          <p:cNvSpPr txBox="1"/>
          <p:nvPr/>
        </p:nvSpPr>
        <p:spPr>
          <a:xfrm>
            <a:off x="286122" y="191808"/>
            <a:ext cx="87303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4A206A"/>
                </a:solidFill>
                <a:latin typeface="Arial"/>
                <a:ea typeface="Arial"/>
                <a:cs typeface="Arial"/>
                <a:sym typeface="Arial"/>
              </a:rPr>
              <a:t>No correlated factors isolated for low complaint areas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1"/>
          <p:cNvSpPr txBox="1"/>
          <p:nvPr>
            <p:ph type="title"/>
          </p:nvPr>
        </p:nvSpPr>
        <p:spPr>
          <a:xfrm>
            <a:off x="309368" y="341096"/>
            <a:ext cx="8992200" cy="466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000"/>
              <a:buNone/>
            </a:pPr>
            <a:r>
              <a:rPr lang="en-US" sz="2400">
                <a:solidFill>
                  <a:srgbClr val="4A206A"/>
                </a:solidFill>
                <a:latin typeface="Arial"/>
                <a:ea typeface="Arial"/>
                <a:cs typeface="Arial"/>
                <a:sym typeface="Arial"/>
              </a:rPr>
              <a:t>Complaints generally correlated to presence of CSO</a:t>
            </a:r>
            <a:endParaRPr b="0" sz="2400"/>
          </a:p>
          <a:p>
            <a:pPr indent="0" lvl="0" marL="0" rtl="0" algn="l">
              <a:lnSpc>
                <a:spcPct val="80000"/>
              </a:lnSpc>
              <a:spcBef>
                <a:spcPts val="0"/>
              </a:spcBef>
              <a:spcAft>
                <a:spcPts val="0"/>
              </a:spcAft>
              <a:buClr>
                <a:srgbClr val="57068C"/>
              </a:buClr>
              <a:buSzPts val="4000"/>
              <a:buNone/>
            </a:pPr>
            <a:r>
              <a:t/>
            </a:r>
            <a:endParaRPr sz="2800">
              <a:latin typeface="Arial"/>
              <a:ea typeface="Arial"/>
              <a:cs typeface="Arial"/>
              <a:sym typeface="Arial"/>
            </a:endParaRPr>
          </a:p>
        </p:txBody>
      </p:sp>
      <p:grpSp>
        <p:nvGrpSpPr>
          <p:cNvPr id="382" name="Google Shape;382;p21"/>
          <p:cNvGrpSpPr/>
          <p:nvPr/>
        </p:nvGrpSpPr>
        <p:grpSpPr>
          <a:xfrm>
            <a:off x="5032579" y="798119"/>
            <a:ext cx="3715140" cy="1491268"/>
            <a:chOff x="6732198" y="1958543"/>
            <a:chExt cx="4953524" cy="1988359"/>
          </a:xfrm>
        </p:grpSpPr>
        <p:sp>
          <p:nvSpPr>
            <p:cNvPr id="383" name="Google Shape;383;p21"/>
            <p:cNvSpPr txBox="1"/>
            <p:nvPr/>
          </p:nvSpPr>
          <p:spPr>
            <a:xfrm>
              <a:off x="6732198" y="2510611"/>
              <a:ext cx="4953524" cy="14362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2"/>
                  </a:solidFill>
                  <a:latin typeface="Arial"/>
                  <a:ea typeface="Arial"/>
                  <a:cs typeface="Arial"/>
                  <a:sym typeface="Arial"/>
                </a:rPr>
                <a:t>Distance from CSO point</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2"/>
                  </a:solidFill>
                  <a:latin typeface="Arial"/>
                  <a:ea typeface="Arial"/>
                  <a:cs typeface="Arial"/>
                  <a:sym typeface="Arial"/>
                </a:rPr>
                <a:t>Areas with high risk during extreme weather events </a:t>
              </a:r>
              <a:endParaRPr/>
            </a:p>
            <a:p>
              <a:pPr indent="0" lvl="0" marL="0" marR="0" rtl="0" algn="l">
                <a:lnSpc>
                  <a:spcPct val="100000"/>
                </a:lnSpc>
                <a:spcBef>
                  <a:spcPts val="0"/>
                </a:spcBef>
                <a:spcAft>
                  <a:spcPts val="0"/>
                </a:spcAft>
                <a:buNone/>
              </a:pPr>
              <a:r>
                <a:t/>
              </a:r>
              <a:endParaRPr b="0" i="0" sz="1600" u="none" cap="none" strike="noStrike">
                <a:solidFill>
                  <a:schemeClr val="dk2"/>
                </a:solidFill>
                <a:latin typeface="Arial"/>
                <a:ea typeface="Arial"/>
                <a:cs typeface="Arial"/>
                <a:sym typeface="Arial"/>
              </a:endParaRPr>
            </a:p>
          </p:txBody>
        </p:sp>
        <p:sp>
          <p:nvSpPr>
            <p:cNvPr id="384" name="Google Shape;384;p21"/>
            <p:cNvSpPr txBox="1"/>
            <p:nvPr/>
          </p:nvSpPr>
          <p:spPr>
            <a:xfrm>
              <a:off x="7081909" y="1958543"/>
              <a:ext cx="247760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B133D"/>
                  </a:solidFill>
                  <a:latin typeface="Arial"/>
                  <a:ea typeface="Arial"/>
                  <a:cs typeface="Arial"/>
                  <a:sym typeface="Arial"/>
                </a:rPr>
                <a:t>Conclusion</a:t>
              </a:r>
              <a:endParaRPr b="1" i="0" sz="2400" u="none" cap="none" strike="noStrike">
                <a:solidFill>
                  <a:srgbClr val="2B133D"/>
                </a:solidFill>
                <a:latin typeface="Arial"/>
                <a:ea typeface="Arial"/>
                <a:cs typeface="Arial"/>
                <a:sym typeface="Arial"/>
              </a:endParaRPr>
            </a:p>
          </p:txBody>
        </p:sp>
      </p:grpSp>
      <p:sp>
        <p:nvSpPr>
          <p:cNvPr id="385" name="Google Shape;385;p21"/>
          <p:cNvSpPr txBox="1"/>
          <p:nvPr/>
        </p:nvSpPr>
        <p:spPr>
          <a:xfrm>
            <a:off x="5330992" y="2304749"/>
            <a:ext cx="2969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accent3"/>
                </a:solidFill>
                <a:latin typeface="Arial"/>
                <a:ea typeface="Arial"/>
                <a:cs typeface="Arial"/>
                <a:sym typeface="Arial"/>
              </a:rPr>
              <a:t>Policy Implications</a:t>
            </a:r>
            <a:endParaRPr b="1" i="0" sz="2400" u="none" cap="none" strike="noStrike">
              <a:solidFill>
                <a:schemeClr val="accent3"/>
              </a:solidFill>
              <a:latin typeface="Arial"/>
              <a:ea typeface="Arial"/>
              <a:cs typeface="Arial"/>
              <a:sym typeface="Arial"/>
            </a:endParaRPr>
          </a:p>
        </p:txBody>
      </p:sp>
      <p:sp>
        <p:nvSpPr>
          <p:cNvPr id="386" name="Google Shape;386;p21"/>
          <p:cNvSpPr txBox="1"/>
          <p:nvPr/>
        </p:nvSpPr>
        <p:spPr>
          <a:xfrm>
            <a:off x="5059760" y="3436371"/>
            <a:ext cx="184731"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Raleway"/>
              <a:ea typeface="Raleway"/>
              <a:cs typeface="Raleway"/>
              <a:sym typeface="Raleway"/>
            </a:endParaRPr>
          </a:p>
        </p:txBody>
      </p:sp>
      <p:sp>
        <p:nvSpPr>
          <p:cNvPr id="387" name="Google Shape;387;p21"/>
          <p:cNvSpPr txBox="1"/>
          <p:nvPr/>
        </p:nvSpPr>
        <p:spPr>
          <a:xfrm>
            <a:off x="5057431" y="3834517"/>
            <a:ext cx="3704531" cy="315471"/>
          </a:xfrm>
          <a:prstGeom prst="rect">
            <a:avLst/>
          </a:prstGeom>
          <a:noFill/>
          <a:ln>
            <a:noFill/>
          </a:ln>
        </p:spPr>
        <p:txBody>
          <a:bodyPr anchorCtr="0" anchor="t" bIns="34275" lIns="68575" spcFirstLastPara="1" rIns="68575" wrap="square" tIns="34275">
            <a:spAutoFit/>
          </a:bodyPr>
          <a:lstStyle/>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
        <p:nvSpPr>
          <p:cNvPr id="388" name="Google Shape;388;p21"/>
          <p:cNvSpPr txBox="1"/>
          <p:nvPr/>
        </p:nvSpPr>
        <p:spPr>
          <a:xfrm>
            <a:off x="5402365" y="3384356"/>
            <a:ext cx="31810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2400" u="none" cap="none" strike="noStrike">
              <a:solidFill>
                <a:srgbClr val="993366"/>
              </a:solidFill>
              <a:latin typeface="Arial"/>
              <a:ea typeface="Arial"/>
              <a:cs typeface="Arial"/>
              <a:sym typeface="Arial"/>
            </a:endParaRPr>
          </a:p>
        </p:txBody>
      </p:sp>
      <p:sp>
        <p:nvSpPr>
          <p:cNvPr id="389" name="Google Shape;389;p21"/>
          <p:cNvSpPr txBox="1"/>
          <p:nvPr/>
        </p:nvSpPr>
        <p:spPr>
          <a:xfrm>
            <a:off x="5343181" y="2726766"/>
            <a:ext cx="371514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Arial"/>
                <a:ea typeface="Arial"/>
                <a:cs typeface="Arial"/>
                <a:sym typeface="Arial"/>
              </a:rPr>
              <a:t>Focused reduction of Combined Sewer System in high impact areas </a:t>
            </a:r>
            <a:endParaRPr b="0" i="0" sz="1600" u="none" cap="none" strike="noStrike">
              <a:solidFill>
                <a:schemeClr val="dk2"/>
              </a:solidFill>
              <a:latin typeface="Arial"/>
              <a:ea typeface="Arial"/>
              <a:cs typeface="Arial"/>
              <a:sym typeface="Arial"/>
            </a:endParaRPr>
          </a:p>
        </p:txBody>
      </p:sp>
      <p:pic>
        <p:nvPicPr>
          <p:cNvPr descr="Map&#10;&#10;Description automatically generated" id="390" name="Google Shape;390;p21"/>
          <p:cNvPicPr preferRelativeResize="0"/>
          <p:nvPr/>
        </p:nvPicPr>
        <p:blipFill rotWithShape="1">
          <a:blip r:embed="rId3">
            <a:alphaModFix/>
          </a:blip>
          <a:srcRect b="4659" l="7234" r="30000" t="7572"/>
          <a:stretch/>
        </p:blipFill>
        <p:spPr>
          <a:xfrm>
            <a:off x="430460" y="959624"/>
            <a:ext cx="4494272" cy="34343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2"/>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Water Distribution Network for NYC</a:t>
            </a:r>
            <a:endParaRPr/>
          </a:p>
        </p:txBody>
      </p:sp>
      <p:pic>
        <p:nvPicPr>
          <p:cNvPr descr="900care water waste 900care tapwater GIF" id="396" name="Google Shape;396;p22"/>
          <p:cNvPicPr preferRelativeResize="0"/>
          <p:nvPr/>
        </p:nvPicPr>
        <p:blipFill rotWithShape="1">
          <a:blip r:embed="rId3">
            <a:alphaModFix/>
          </a:blip>
          <a:srcRect b="0" l="0" r="0" t="0"/>
          <a:stretch/>
        </p:blipFill>
        <p:spPr>
          <a:xfrm>
            <a:off x="361743" y="1390648"/>
            <a:ext cx="3445669" cy="3445669"/>
          </a:xfrm>
          <a:prstGeom prst="rect">
            <a:avLst/>
          </a:prstGeom>
          <a:noFill/>
          <a:ln>
            <a:noFill/>
          </a:ln>
        </p:spPr>
      </p:pic>
      <p:sp>
        <p:nvSpPr>
          <p:cNvPr id="397" name="Google Shape;397;p22"/>
          <p:cNvSpPr/>
          <p:nvPr/>
        </p:nvSpPr>
        <p:spPr>
          <a:xfrm>
            <a:off x="3807412" y="2461319"/>
            <a:ext cx="5336588" cy="900650"/>
          </a:xfrm>
          <a:prstGeom prst="rect">
            <a:avLst/>
          </a:prstGeom>
          <a:solidFill>
            <a:srgbClr val="A79B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Why should we care?</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txBox="1"/>
          <p:nvPr>
            <p:ph type="title"/>
          </p:nvPr>
        </p:nvSpPr>
        <p:spPr>
          <a:xfrm>
            <a:off x="708249" y="-5044"/>
            <a:ext cx="5485819" cy="466639"/>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000"/>
              <a:buNone/>
            </a:pPr>
            <a:r>
              <a:rPr lang="en-US" sz="2800">
                <a:latin typeface="Arial"/>
                <a:ea typeface="Arial"/>
                <a:cs typeface="Arial"/>
                <a:sym typeface="Arial"/>
              </a:rPr>
              <a:t>Water Supply Reservoirs</a:t>
            </a:r>
            <a:endParaRPr/>
          </a:p>
        </p:txBody>
      </p:sp>
      <p:pic>
        <p:nvPicPr>
          <p:cNvPr descr="Map&#10;&#10;Description automatically generated" id="403" name="Google Shape;403;p24"/>
          <p:cNvPicPr preferRelativeResize="0"/>
          <p:nvPr/>
        </p:nvPicPr>
        <p:blipFill rotWithShape="1">
          <a:blip r:embed="rId3">
            <a:alphaModFix/>
          </a:blip>
          <a:srcRect b="0" l="0" r="0" t="0"/>
          <a:stretch/>
        </p:blipFill>
        <p:spPr>
          <a:xfrm>
            <a:off x="787699" y="550136"/>
            <a:ext cx="3562136" cy="3925524"/>
          </a:xfrm>
          <a:prstGeom prst="rect">
            <a:avLst/>
          </a:prstGeom>
          <a:noFill/>
          <a:ln>
            <a:noFill/>
          </a:ln>
        </p:spPr>
      </p:pic>
      <p:sp>
        <p:nvSpPr>
          <p:cNvPr id="404" name="Google Shape;404;p24"/>
          <p:cNvSpPr txBox="1"/>
          <p:nvPr/>
        </p:nvSpPr>
        <p:spPr>
          <a:xfrm>
            <a:off x="70084" y="610096"/>
            <a:ext cx="1606922"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Cannonsville Reservoir</a:t>
            </a:r>
            <a:endParaRPr/>
          </a:p>
        </p:txBody>
      </p:sp>
      <p:sp>
        <p:nvSpPr>
          <p:cNvPr id="405" name="Google Shape;405;p24"/>
          <p:cNvSpPr txBox="1"/>
          <p:nvPr/>
        </p:nvSpPr>
        <p:spPr>
          <a:xfrm>
            <a:off x="199380" y="2434499"/>
            <a:ext cx="1477751"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Neversink Reservoir</a:t>
            </a:r>
            <a:endParaRPr/>
          </a:p>
        </p:txBody>
      </p:sp>
      <p:sp>
        <p:nvSpPr>
          <p:cNvPr id="406" name="Google Shape;406;p24"/>
          <p:cNvSpPr txBox="1"/>
          <p:nvPr/>
        </p:nvSpPr>
        <p:spPr>
          <a:xfrm>
            <a:off x="281329" y="1672500"/>
            <a:ext cx="1395802"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Pepacton Reservoir</a:t>
            </a:r>
            <a:endParaRPr/>
          </a:p>
        </p:txBody>
      </p:sp>
      <p:sp>
        <p:nvSpPr>
          <p:cNvPr id="407" name="Google Shape;407;p24"/>
          <p:cNvSpPr txBox="1"/>
          <p:nvPr/>
        </p:nvSpPr>
        <p:spPr>
          <a:xfrm>
            <a:off x="3061371" y="456229"/>
            <a:ext cx="1425150"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Schoharie Reservoir</a:t>
            </a:r>
            <a:endParaRPr/>
          </a:p>
        </p:txBody>
      </p:sp>
      <p:sp>
        <p:nvSpPr>
          <p:cNvPr id="408" name="Google Shape;408;p24"/>
          <p:cNvSpPr txBox="1"/>
          <p:nvPr/>
        </p:nvSpPr>
        <p:spPr>
          <a:xfrm>
            <a:off x="1436914" y="4544651"/>
            <a:ext cx="1554956" cy="246221"/>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New Croton Reservoir</a:t>
            </a:r>
            <a:endParaRPr/>
          </a:p>
        </p:txBody>
      </p:sp>
      <p:sp>
        <p:nvSpPr>
          <p:cNvPr id="409" name="Google Shape;409;p24"/>
          <p:cNvSpPr txBox="1"/>
          <p:nvPr/>
        </p:nvSpPr>
        <p:spPr>
          <a:xfrm>
            <a:off x="3266567" y="1079018"/>
            <a:ext cx="1417779"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Ashokan Reservoir</a:t>
            </a:r>
            <a:endParaRPr/>
          </a:p>
        </p:txBody>
      </p:sp>
      <p:sp>
        <p:nvSpPr>
          <p:cNvPr id="410" name="Google Shape;410;p24"/>
          <p:cNvSpPr txBox="1"/>
          <p:nvPr/>
        </p:nvSpPr>
        <p:spPr>
          <a:xfrm>
            <a:off x="3413148" y="1745769"/>
            <a:ext cx="1410454" cy="24622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Rondout Reservoir</a:t>
            </a:r>
            <a:endParaRPr/>
          </a:p>
        </p:txBody>
      </p:sp>
      <p:sp>
        <p:nvSpPr>
          <p:cNvPr id="411" name="Google Shape;411;p24"/>
          <p:cNvSpPr txBox="1"/>
          <p:nvPr/>
        </p:nvSpPr>
        <p:spPr>
          <a:xfrm>
            <a:off x="3068823" y="4544653"/>
            <a:ext cx="1663860" cy="246221"/>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Jerome Park Reservoir</a:t>
            </a:r>
            <a:endParaRPr/>
          </a:p>
        </p:txBody>
      </p:sp>
      <p:grpSp>
        <p:nvGrpSpPr>
          <p:cNvPr id="412" name="Google Shape;412;p24"/>
          <p:cNvGrpSpPr/>
          <p:nvPr/>
        </p:nvGrpSpPr>
        <p:grpSpPr>
          <a:xfrm>
            <a:off x="4732683" y="457829"/>
            <a:ext cx="4094297" cy="4419315"/>
            <a:chOff x="4937838" y="362579"/>
            <a:chExt cx="4094297" cy="4542452"/>
          </a:xfrm>
        </p:grpSpPr>
        <p:sp>
          <p:nvSpPr>
            <p:cNvPr id="413" name="Google Shape;413;p24"/>
            <p:cNvSpPr/>
            <p:nvPr/>
          </p:nvSpPr>
          <p:spPr>
            <a:xfrm>
              <a:off x="5279414" y="3398320"/>
              <a:ext cx="3752698" cy="1506711"/>
            </a:xfrm>
            <a:prstGeom prst="roundRect">
              <a:avLst>
                <a:gd fmla="val 16667" name="adj"/>
              </a:avLst>
            </a:prstGeom>
            <a:solidFill>
              <a:srgbClr val="E6DCEC"/>
            </a:solidFill>
            <a:ln cap="flat" cmpd="sng" w="9525">
              <a:solidFill>
                <a:srgbClr val="9668B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24"/>
            <p:cNvSpPr/>
            <p:nvPr/>
          </p:nvSpPr>
          <p:spPr>
            <a:xfrm>
              <a:off x="5273968" y="1882489"/>
              <a:ext cx="3752698" cy="1506711"/>
            </a:xfrm>
            <a:prstGeom prst="roundRect">
              <a:avLst>
                <a:gd fmla="val 16667" name="adj"/>
              </a:avLst>
            </a:prstGeom>
            <a:solidFill>
              <a:srgbClr val="FFE4C9"/>
            </a:solidFill>
            <a:ln cap="flat" cmpd="sng" w="9525">
              <a:solidFill>
                <a:srgbClr val="AE5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5" name="Google Shape;415;p24"/>
            <p:cNvGrpSpPr/>
            <p:nvPr/>
          </p:nvGrpSpPr>
          <p:grpSpPr>
            <a:xfrm>
              <a:off x="4937838" y="362579"/>
              <a:ext cx="4094297" cy="4427066"/>
              <a:chOff x="4937838" y="362579"/>
              <a:chExt cx="4094297" cy="4427066"/>
            </a:xfrm>
          </p:grpSpPr>
          <p:sp>
            <p:nvSpPr>
              <p:cNvPr id="416" name="Google Shape;416;p24"/>
              <p:cNvSpPr/>
              <p:nvPr/>
            </p:nvSpPr>
            <p:spPr>
              <a:xfrm>
                <a:off x="5272606" y="362579"/>
                <a:ext cx="3752698" cy="1506711"/>
              </a:xfrm>
              <a:prstGeom prst="roundRect">
                <a:avLst>
                  <a:gd fmla="val 16667" name="adj"/>
                </a:avLst>
              </a:prstGeom>
              <a:solidFill>
                <a:srgbClr val="ABF7FF"/>
              </a:solidFill>
              <a:ln cap="flat" cmpd="sng" w="9525">
                <a:solidFill>
                  <a:srgbClr val="0078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7" name="Google Shape;417;p24"/>
              <p:cNvGrpSpPr/>
              <p:nvPr/>
            </p:nvGrpSpPr>
            <p:grpSpPr>
              <a:xfrm>
                <a:off x="4937838" y="547230"/>
                <a:ext cx="4094297" cy="4242415"/>
                <a:chOff x="4937838" y="547230"/>
                <a:chExt cx="4094297" cy="4242415"/>
              </a:xfrm>
            </p:grpSpPr>
            <p:grpSp>
              <p:nvGrpSpPr>
                <p:cNvPr id="418" name="Google Shape;418;p24"/>
                <p:cNvGrpSpPr/>
                <p:nvPr/>
              </p:nvGrpSpPr>
              <p:grpSpPr>
                <a:xfrm>
                  <a:off x="4937838" y="547230"/>
                  <a:ext cx="4094297" cy="4242415"/>
                  <a:chOff x="4937838" y="602458"/>
                  <a:chExt cx="5459062" cy="5656549"/>
                </a:xfrm>
              </p:grpSpPr>
              <p:grpSp>
                <p:nvGrpSpPr>
                  <p:cNvPr id="419" name="Google Shape;419;p24"/>
                  <p:cNvGrpSpPr/>
                  <p:nvPr/>
                </p:nvGrpSpPr>
                <p:grpSpPr>
                  <a:xfrm>
                    <a:off x="4937838" y="602458"/>
                    <a:ext cx="5459062" cy="1476308"/>
                    <a:chOff x="4937838" y="602458"/>
                    <a:chExt cx="5459062" cy="1476308"/>
                  </a:xfrm>
                </p:grpSpPr>
                <p:grpSp>
                  <p:nvGrpSpPr>
                    <p:cNvPr id="420" name="Google Shape;420;p24"/>
                    <p:cNvGrpSpPr/>
                    <p:nvPr/>
                  </p:nvGrpSpPr>
                  <p:grpSpPr>
                    <a:xfrm>
                      <a:off x="4937838" y="871838"/>
                      <a:ext cx="1065348" cy="1067218"/>
                      <a:chOff x="4937838" y="871838"/>
                      <a:chExt cx="1065348" cy="1067218"/>
                    </a:xfrm>
                  </p:grpSpPr>
                  <p:sp>
                    <p:nvSpPr>
                      <p:cNvPr id="421" name="Google Shape;421;p24"/>
                      <p:cNvSpPr/>
                      <p:nvPr/>
                    </p:nvSpPr>
                    <p:spPr>
                      <a:xfrm>
                        <a:off x="4937838" y="871838"/>
                        <a:ext cx="1065348" cy="1067218"/>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2" name="Google Shape;422;p24"/>
                      <p:cNvSpPr/>
                      <p:nvPr/>
                    </p:nvSpPr>
                    <p:spPr>
                      <a:xfrm>
                        <a:off x="5025530" y="959683"/>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423" name="Google Shape;423;p24"/>
                    <p:cNvSpPr txBox="1"/>
                    <p:nvPr/>
                  </p:nvSpPr>
                  <p:spPr>
                    <a:xfrm>
                      <a:off x="6070849" y="602458"/>
                      <a:ext cx="4326051" cy="14763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Inputs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Capacity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Daily Outflow</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Daily Storage for certain Reservoirs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24" name="Google Shape;424;p24"/>
                  <p:cNvGrpSpPr/>
                  <p:nvPr/>
                </p:nvGrpSpPr>
                <p:grpSpPr>
                  <a:xfrm>
                    <a:off x="4937838" y="2519672"/>
                    <a:ext cx="5449291" cy="2066832"/>
                    <a:chOff x="4937838" y="2519672"/>
                    <a:chExt cx="5449291" cy="2066832"/>
                  </a:xfrm>
                </p:grpSpPr>
                <p:grpSp>
                  <p:nvGrpSpPr>
                    <p:cNvPr id="425" name="Google Shape;425;p24"/>
                    <p:cNvGrpSpPr/>
                    <p:nvPr/>
                  </p:nvGrpSpPr>
                  <p:grpSpPr>
                    <a:xfrm>
                      <a:off x="4937838" y="2815968"/>
                      <a:ext cx="1065348" cy="1067218"/>
                      <a:chOff x="4937838" y="2815968"/>
                      <a:chExt cx="1065348" cy="1067218"/>
                    </a:xfrm>
                  </p:grpSpPr>
                  <p:sp>
                    <p:nvSpPr>
                      <p:cNvPr id="426" name="Google Shape;426;p24"/>
                      <p:cNvSpPr/>
                      <p:nvPr/>
                    </p:nvSpPr>
                    <p:spPr>
                      <a:xfrm>
                        <a:off x="4937838" y="2815968"/>
                        <a:ext cx="1065348" cy="1067218"/>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7" name="Google Shape;427;p24"/>
                      <p:cNvSpPr/>
                      <p:nvPr/>
                    </p:nvSpPr>
                    <p:spPr>
                      <a:xfrm>
                        <a:off x="5025530" y="2903815"/>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428" name="Google Shape;428;p24"/>
                    <p:cNvSpPr txBox="1"/>
                    <p:nvPr/>
                  </p:nvSpPr>
                  <p:spPr>
                    <a:xfrm>
                      <a:off x="6058211" y="2519672"/>
                      <a:ext cx="4328918" cy="20668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Process</a:t>
                      </a:r>
                      <a:endParaRPr b="1"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Reporting data from NYC Open Data, USGS and NYC Environmental Protection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Data extrapolation at Jerome Park Reservoir's Outflow Data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29" name="Google Shape;429;p24"/>
                  <p:cNvGrpSpPr/>
                  <p:nvPr/>
                </p:nvGrpSpPr>
                <p:grpSpPr>
                  <a:xfrm>
                    <a:off x="4937838" y="4782698"/>
                    <a:ext cx="5446928" cy="1476309"/>
                    <a:chOff x="4937838" y="4782698"/>
                    <a:chExt cx="5446928" cy="1476309"/>
                  </a:xfrm>
                </p:grpSpPr>
                <p:grpSp>
                  <p:nvGrpSpPr>
                    <p:cNvPr id="430" name="Google Shape;430;p24"/>
                    <p:cNvGrpSpPr/>
                    <p:nvPr/>
                  </p:nvGrpSpPr>
                  <p:grpSpPr>
                    <a:xfrm>
                      <a:off x="4937838" y="4912656"/>
                      <a:ext cx="1065348" cy="1067219"/>
                      <a:chOff x="4937838" y="4912656"/>
                      <a:chExt cx="1065348" cy="1067219"/>
                    </a:xfrm>
                  </p:grpSpPr>
                  <p:sp>
                    <p:nvSpPr>
                      <p:cNvPr id="431" name="Google Shape;431;p24"/>
                      <p:cNvSpPr/>
                      <p:nvPr/>
                    </p:nvSpPr>
                    <p:spPr>
                      <a:xfrm>
                        <a:off x="4937838" y="4912656"/>
                        <a:ext cx="1065348" cy="1067219"/>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2" name="Google Shape;432;p24"/>
                      <p:cNvSpPr/>
                      <p:nvPr/>
                    </p:nvSpPr>
                    <p:spPr>
                      <a:xfrm>
                        <a:off x="5025530" y="5005948"/>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433" name="Google Shape;433;p24"/>
                    <p:cNvSpPr txBox="1"/>
                    <p:nvPr/>
                  </p:nvSpPr>
                  <p:spPr>
                    <a:xfrm>
                      <a:off x="6081933" y="4782698"/>
                      <a:ext cx="4302833" cy="14763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Challenges</a:t>
                      </a:r>
                      <a:endParaRPr b="1"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Lack of comprehensive datasets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Data assumption and extrapolation</a:t>
                      </a:r>
                      <a:endParaRPr b="0" i="0" sz="1400" u="none" cap="none" strike="noStrike">
                        <a:solidFill>
                          <a:srgbClr val="000000"/>
                        </a:solidFill>
                        <a:latin typeface="Arial"/>
                        <a:ea typeface="Arial"/>
                        <a:cs typeface="Arial"/>
                        <a:sym typeface="Arial"/>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Free icons - Free vector icons - Free SVG, PSD, PNG, EPS, Ai &amp; Icon Font" id="434" name="Google Shape;434;p24"/>
                <p:cNvPicPr preferRelativeResize="0"/>
                <p:nvPr/>
              </p:nvPicPr>
              <p:blipFill rotWithShape="1">
                <a:blip r:embed="rId4">
                  <a:alphaModFix/>
                </a:blip>
                <a:srcRect b="0" l="0" r="0" t="0"/>
                <a:stretch/>
              </p:blipFill>
              <p:spPr>
                <a:xfrm>
                  <a:off x="5125150" y="937370"/>
                  <a:ext cx="394963" cy="394963"/>
                </a:xfrm>
                <a:prstGeom prst="rect">
                  <a:avLst/>
                </a:prstGeom>
                <a:noFill/>
                <a:ln>
                  <a:noFill/>
                </a:ln>
              </p:spPr>
            </p:pic>
            <p:pic>
              <p:nvPicPr>
                <p:cNvPr id="435" name="Google Shape;435;p24"/>
                <p:cNvPicPr preferRelativeResize="0"/>
                <p:nvPr/>
              </p:nvPicPr>
              <p:blipFill rotWithShape="1">
                <a:blip r:embed="rId5">
                  <a:alphaModFix/>
                </a:blip>
                <a:srcRect b="0" l="0" r="0" t="0"/>
                <a:stretch/>
              </p:blipFill>
              <p:spPr>
                <a:xfrm>
                  <a:off x="5062476" y="2294803"/>
                  <a:ext cx="549734" cy="622015"/>
                </a:xfrm>
                <a:prstGeom prst="rect">
                  <a:avLst/>
                </a:prstGeom>
                <a:noFill/>
                <a:ln>
                  <a:noFill/>
                </a:ln>
              </p:spPr>
            </p:pic>
            <p:pic>
              <p:nvPicPr>
                <p:cNvPr descr="Hurdle outline" id="436" name="Google Shape;436;p24"/>
                <p:cNvPicPr preferRelativeResize="0"/>
                <p:nvPr/>
              </p:nvPicPr>
              <p:blipFill rotWithShape="1">
                <a:blip r:embed="rId6">
                  <a:alphaModFix/>
                </a:blip>
                <a:srcRect b="0" l="0" r="0" t="0"/>
                <a:stretch/>
              </p:blipFill>
              <p:spPr>
                <a:xfrm>
                  <a:off x="5002646" y="3860099"/>
                  <a:ext cx="639970" cy="639968"/>
                </a:xfrm>
                <a:prstGeom prst="rect">
                  <a:avLst/>
                </a:prstGeom>
                <a:noFill/>
                <a:ln>
                  <a:noFill/>
                </a:ln>
              </p:spPr>
            </p:pic>
          </p:grpSp>
        </p:grpSp>
      </p:grpSp>
      <p:cxnSp>
        <p:nvCxnSpPr>
          <p:cNvPr id="437" name="Google Shape;437;p24"/>
          <p:cNvCxnSpPr/>
          <p:nvPr/>
        </p:nvCxnSpPr>
        <p:spPr>
          <a:xfrm flipH="1">
            <a:off x="1534256" y="854319"/>
            <a:ext cx="82061" cy="592014"/>
          </a:xfrm>
          <a:prstGeom prst="straightConnector1">
            <a:avLst/>
          </a:prstGeom>
          <a:noFill/>
          <a:ln cap="flat" cmpd="sng" w="19050">
            <a:solidFill>
              <a:srgbClr val="FF0000"/>
            </a:solidFill>
            <a:prstDash val="solid"/>
            <a:round/>
            <a:headEnd len="sm" w="sm" type="none"/>
            <a:tailEnd len="med" w="med" type="triangle"/>
          </a:ln>
        </p:spPr>
      </p:cxnSp>
      <p:cxnSp>
        <p:nvCxnSpPr>
          <p:cNvPr id="438" name="Google Shape;438;p24"/>
          <p:cNvCxnSpPr/>
          <p:nvPr/>
        </p:nvCxnSpPr>
        <p:spPr>
          <a:xfrm rot="10800000">
            <a:off x="2376852" y="1871296"/>
            <a:ext cx="1115157" cy="133351"/>
          </a:xfrm>
          <a:prstGeom prst="straightConnector1">
            <a:avLst/>
          </a:prstGeom>
          <a:noFill/>
          <a:ln cap="flat" cmpd="sng" w="19050">
            <a:solidFill>
              <a:srgbClr val="FF0000"/>
            </a:solidFill>
            <a:prstDash val="solid"/>
            <a:round/>
            <a:headEnd len="sm" w="sm" type="none"/>
            <a:tailEnd len="med" w="med" type="triangle"/>
          </a:ln>
        </p:spPr>
      </p:cxnSp>
      <p:cxnSp>
        <p:nvCxnSpPr>
          <p:cNvPr id="439" name="Google Shape;439;p24"/>
          <p:cNvCxnSpPr/>
          <p:nvPr/>
        </p:nvCxnSpPr>
        <p:spPr>
          <a:xfrm flipH="1" rot="10800000">
            <a:off x="1601663" y="1541583"/>
            <a:ext cx="364880" cy="404446"/>
          </a:xfrm>
          <a:prstGeom prst="straightConnector1">
            <a:avLst/>
          </a:prstGeom>
          <a:noFill/>
          <a:ln cap="flat" cmpd="sng" w="19050">
            <a:solidFill>
              <a:srgbClr val="FF0000"/>
            </a:solidFill>
            <a:prstDash val="solid"/>
            <a:round/>
            <a:headEnd len="sm" w="sm" type="none"/>
            <a:tailEnd len="med" w="med" type="triangle"/>
          </a:ln>
        </p:spPr>
      </p:cxnSp>
      <p:cxnSp>
        <p:nvCxnSpPr>
          <p:cNvPr id="440" name="Google Shape;440;p24"/>
          <p:cNvCxnSpPr/>
          <p:nvPr/>
        </p:nvCxnSpPr>
        <p:spPr>
          <a:xfrm flipH="1" rot="10800000">
            <a:off x="1601663" y="1973870"/>
            <a:ext cx="987669" cy="653563"/>
          </a:xfrm>
          <a:prstGeom prst="straightConnector1">
            <a:avLst/>
          </a:prstGeom>
          <a:noFill/>
          <a:ln cap="flat" cmpd="sng" w="19050">
            <a:solidFill>
              <a:srgbClr val="FF0000"/>
            </a:solidFill>
            <a:prstDash val="solid"/>
            <a:round/>
            <a:headEnd len="sm" w="sm" type="none"/>
            <a:tailEnd len="med" w="med" type="triangle"/>
          </a:ln>
        </p:spPr>
      </p:cxnSp>
      <p:cxnSp>
        <p:nvCxnSpPr>
          <p:cNvPr id="441" name="Google Shape;441;p24"/>
          <p:cNvCxnSpPr/>
          <p:nvPr/>
        </p:nvCxnSpPr>
        <p:spPr>
          <a:xfrm flipH="1">
            <a:off x="2699237" y="773722"/>
            <a:ext cx="404445" cy="276957"/>
          </a:xfrm>
          <a:prstGeom prst="straightConnector1">
            <a:avLst/>
          </a:prstGeom>
          <a:noFill/>
          <a:ln cap="flat" cmpd="sng" w="19050">
            <a:solidFill>
              <a:srgbClr val="FF0000"/>
            </a:solidFill>
            <a:prstDash val="solid"/>
            <a:round/>
            <a:headEnd len="sm" w="sm" type="none"/>
            <a:tailEnd len="med" w="med" type="triangle"/>
          </a:ln>
        </p:spPr>
      </p:cxnSp>
      <p:cxnSp>
        <p:nvCxnSpPr>
          <p:cNvPr id="442" name="Google Shape;442;p24"/>
          <p:cNvCxnSpPr/>
          <p:nvPr/>
        </p:nvCxnSpPr>
        <p:spPr>
          <a:xfrm flipH="1" rot="10800000">
            <a:off x="2845613" y="3058255"/>
            <a:ext cx="652258" cy="1535109"/>
          </a:xfrm>
          <a:prstGeom prst="straightConnector1">
            <a:avLst/>
          </a:prstGeom>
          <a:noFill/>
          <a:ln cap="flat" cmpd="sng" w="19050">
            <a:solidFill>
              <a:srgbClr val="FF0000"/>
            </a:solidFill>
            <a:prstDash val="solid"/>
            <a:round/>
            <a:headEnd len="sm" w="sm" type="none"/>
            <a:tailEnd len="med" w="med" type="triangle"/>
          </a:ln>
        </p:spPr>
      </p:cxnSp>
      <p:cxnSp>
        <p:nvCxnSpPr>
          <p:cNvPr id="443" name="Google Shape;443;p24"/>
          <p:cNvCxnSpPr/>
          <p:nvPr/>
        </p:nvCxnSpPr>
        <p:spPr>
          <a:xfrm flipH="1">
            <a:off x="3153506" y="1433145"/>
            <a:ext cx="162657" cy="218340"/>
          </a:xfrm>
          <a:prstGeom prst="straightConnector1">
            <a:avLst/>
          </a:prstGeom>
          <a:noFill/>
          <a:ln cap="flat" cmpd="sng" w="19050">
            <a:solidFill>
              <a:srgbClr val="FF0000"/>
            </a:solidFill>
            <a:prstDash val="solid"/>
            <a:round/>
            <a:headEnd len="sm" w="sm" type="none"/>
            <a:tailEnd len="med" w="med" type="triangle"/>
          </a:ln>
        </p:spPr>
      </p:cxnSp>
      <p:cxnSp>
        <p:nvCxnSpPr>
          <p:cNvPr id="444" name="Google Shape;444;p24"/>
          <p:cNvCxnSpPr/>
          <p:nvPr/>
        </p:nvCxnSpPr>
        <p:spPr>
          <a:xfrm rot="10800000">
            <a:off x="3439254" y="3585794"/>
            <a:ext cx="902678" cy="1034564"/>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3"/>
          <p:cNvSpPr txBox="1"/>
          <p:nvPr>
            <p:ph type="title"/>
          </p:nvPr>
        </p:nvSpPr>
        <p:spPr>
          <a:xfrm>
            <a:off x="243494" y="47014"/>
            <a:ext cx="4691827" cy="597947"/>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Clr>
                <a:srgbClr val="57068C"/>
              </a:buClr>
              <a:buSzPts val="3600"/>
              <a:buNone/>
            </a:pPr>
            <a:r>
              <a:rPr lang="en-US" sz="2800">
                <a:latin typeface="Arial"/>
                <a:ea typeface="Arial"/>
                <a:cs typeface="Arial"/>
                <a:sym typeface="Arial"/>
              </a:rPr>
              <a:t>Water Demand in NYC</a:t>
            </a:r>
            <a:endParaRPr sz="2800">
              <a:latin typeface="Arial"/>
              <a:ea typeface="Arial"/>
              <a:cs typeface="Arial"/>
              <a:sym typeface="Arial"/>
            </a:endParaRPr>
          </a:p>
        </p:txBody>
      </p:sp>
      <p:grpSp>
        <p:nvGrpSpPr>
          <p:cNvPr id="450" name="Google Shape;450;p23"/>
          <p:cNvGrpSpPr/>
          <p:nvPr/>
        </p:nvGrpSpPr>
        <p:grpSpPr>
          <a:xfrm>
            <a:off x="4992226" y="437886"/>
            <a:ext cx="3935014" cy="4414647"/>
            <a:chOff x="5614491" y="1158059"/>
            <a:chExt cx="3242672" cy="4116854"/>
          </a:xfrm>
        </p:grpSpPr>
        <p:sp>
          <p:nvSpPr>
            <p:cNvPr id="451" name="Google Shape;451;p23"/>
            <p:cNvSpPr/>
            <p:nvPr/>
          </p:nvSpPr>
          <p:spPr>
            <a:xfrm>
              <a:off x="5614491" y="1158059"/>
              <a:ext cx="3242672" cy="1419710"/>
            </a:xfrm>
            <a:prstGeom prst="roundRect">
              <a:avLst>
                <a:gd fmla="val 16667" name="adj"/>
              </a:avLst>
            </a:prstGeom>
            <a:solidFill>
              <a:srgbClr val="ABF7FF"/>
            </a:solidFill>
            <a:ln cap="flat" cmpd="sng" w="9525">
              <a:solidFill>
                <a:srgbClr val="0078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52" name="Google Shape;452;p23"/>
            <p:cNvGrpSpPr/>
            <p:nvPr/>
          </p:nvGrpSpPr>
          <p:grpSpPr>
            <a:xfrm>
              <a:off x="5614491" y="1263805"/>
              <a:ext cx="3242672" cy="4011108"/>
              <a:chOff x="5614491" y="1263805"/>
              <a:chExt cx="3242672" cy="4011108"/>
            </a:xfrm>
          </p:grpSpPr>
          <p:sp>
            <p:nvSpPr>
              <p:cNvPr id="453" name="Google Shape;453;p23"/>
              <p:cNvSpPr/>
              <p:nvPr/>
            </p:nvSpPr>
            <p:spPr>
              <a:xfrm>
                <a:off x="5661762" y="3831190"/>
                <a:ext cx="3158576" cy="1443723"/>
              </a:xfrm>
              <a:prstGeom prst="roundRect">
                <a:avLst>
                  <a:gd fmla="val 16667" name="adj"/>
                </a:avLst>
              </a:prstGeom>
              <a:solidFill>
                <a:srgbClr val="E6DCEC"/>
              </a:solidFill>
              <a:ln cap="flat" cmpd="sng" w="9525">
                <a:solidFill>
                  <a:srgbClr val="9D76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p23"/>
              <p:cNvSpPr/>
              <p:nvPr/>
            </p:nvSpPr>
            <p:spPr>
              <a:xfrm>
                <a:off x="5614491" y="2581021"/>
                <a:ext cx="3242672" cy="1246076"/>
              </a:xfrm>
              <a:prstGeom prst="roundRect">
                <a:avLst>
                  <a:gd fmla="val 16667" name="adj"/>
                </a:avLst>
              </a:prstGeom>
              <a:solidFill>
                <a:srgbClr val="FFE4C9"/>
              </a:solidFill>
              <a:ln cap="flat" cmpd="sng" w="9525">
                <a:solidFill>
                  <a:srgbClr val="E772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55" name="Google Shape;455;p23"/>
              <p:cNvGrpSpPr/>
              <p:nvPr/>
            </p:nvGrpSpPr>
            <p:grpSpPr>
              <a:xfrm>
                <a:off x="6087575" y="1263805"/>
                <a:ext cx="2699032" cy="3541199"/>
                <a:chOff x="8230445" y="1729389"/>
                <a:chExt cx="3598705" cy="4721596"/>
              </a:xfrm>
            </p:grpSpPr>
            <p:sp>
              <p:nvSpPr>
                <p:cNvPr id="456" name="Google Shape;456;p23"/>
                <p:cNvSpPr txBox="1"/>
                <p:nvPr/>
              </p:nvSpPr>
              <p:spPr>
                <a:xfrm>
                  <a:off x="8230445" y="1729389"/>
                  <a:ext cx="3333627" cy="133940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Input data</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2020 Annual water use data by ZIP, type of industry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2015 Daily water use by county </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Population by zip </a:t>
                  </a:r>
                  <a:endParaRPr b="0" i="0" sz="1400" u="none" cap="none" strike="noStrike">
                    <a:solidFill>
                      <a:srgbClr val="000000"/>
                    </a:solidFill>
                    <a:latin typeface="Arial"/>
                    <a:ea typeface="Arial"/>
                    <a:cs typeface="Arial"/>
                    <a:sym typeface="Arial"/>
                  </a:endParaRPr>
                </a:p>
              </p:txBody>
            </p:sp>
            <p:sp>
              <p:nvSpPr>
                <p:cNvPr id="457" name="Google Shape;457;p23"/>
                <p:cNvSpPr txBox="1"/>
                <p:nvPr/>
              </p:nvSpPr>
              <p:spPr>
                <a:xfrm>
                  <a:off x="8251785" y="3821123"/>
                  <a:ext cx="3577365" cy="10715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Process</a:t>
                  </a:r>
                  <a:endParaRPr b="1" i="0" sz="1400" u="none" cap="none" strike="noStrike">
                    <a:solidFill>
                      <a:srgbClr val="000000"/>
                    </a:solidFill>
                    <a:latin typeface="Georgia"/>
                    <a:ea typeface="Georgia"/>
                    <a:cs typeface="Georgia"/>
                    <a:sym typeface="Georgia"/>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Combine data, create estimated data by county, zip, sectors</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3"/>
                <p:cNvSpPr txBox="1"/>
                <p:nvPr/>
              </p:nvSpPr>
              <p:spPr>
                <a:xfrm>
                  <a:off x="8250541" y="5379462"/>
                  <a:ext cx="3397960" cy="10715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Challenges</a:t>
                  </a:r>
                  <a:endParaRPr b="1"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Large discrepancies between two input data</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Inaccessible data</a:t>
                  </a:r>
                  <a:endParaRPr/>
                </a:p>
              </p:txBody>
            </p:sp>
          </p:grpSp>
        </p:grpSp>
      </p:grpSp>
      <p:pic>
        <p:nvPicPr>
          <p:cNvPr id="459" name="Google Shape;459;p23"/>
          <p:cNvPicPr preferRelativeResize="0"/>
          <p:nvPr/>
        </p:nvPicPr>
        <p:blipFill rotWithShape="1">
          <a:blip r:embed="rId3">
            <a:alphaModFix/>
          </a:blip>
          <a:srcRect b="0" l="0" r="0" t="0"/>
          <a:stretch/>
        </p:blipFill>
        <p:spPr>
          <a:xfrm>
            <a:off x="59768" y="582399"/>
            <a:ext cx="4459270" cy="4561101"/>
          </a:xfrm>
          <a:prstGeom prst="rect">
            <a:avLst/>
          </a:prstGeom>
          <a:noFill/>
          <a:ln>
            <a:noFill/>
          </a:ln>
        </p:spPr>
      </p:pic>
      <p:grpSp>
        <p:nvGrpSpPr>
          <p:cNvPr id="460" name="Google Shape;460;p23"/>
          <p:cNvGrpSpPr/>
          <p:nvPr/>
        </p:nvGrpSpPr>
        <p:grpSpPr>
          <a:xfrm>
            <a:off x="4732660" y="834031"/>
            <a:ext cx="799011" cy="3727179"/>
            <a:chOff x="4937838" y="749264"/>
            <a:chExt cx="799011" cy="3831030"/>
          </a:xfrm>
        </p:grpSpPr>
        <p:grpSp>
          <p:nvGrpSpPr>
            <p:cNvPr id="461" name="Google Shape;461;p23"/>
            <p:cNvGrpSpPr/>
            <p:nvPr/>
          </p:nvGrpSpPr>
          <p:grpSpPr>
            <a:xfrm>
              <a:off x="4937838" y="749264"/>
              <a:ext cx="799011" cy="3831030"/>
              <a:chOff x="4937838" y="871837"/>
              <a:chExt cx="1065348" cy="5108036"/>
            </a:xfrm>
          </p:grpSpPr>
          <p:grpSp>
            <p:nvGrpSpPr>
              <p:cNvPr id="462" name="Google Shape;462;p23"/>
              <p:cNvGrpSpPr/>
              <p:nvPr/>
            </p:nvGrpSpPr>
            <p:grpSpPr>
              <a:xfrm>
                <a:off x="4937838" y="871837"/>
                <a:ext cx="1065348" cy="1067217"/>
                <a:chOff x="4937838" y="871838"/>
                <a:chExt cx="1065348" cy="1067218"/>
              </a:xfrm>
            </p:grpSpPr>
            <p:sp>
              <p:nvSpPr>
                <p:cNvPr id="463" name="Google Shape;463;p23"/>
                <p:cNvSpPr/>
                <p:nvPr/>
              </p:nvSpPr>
              <p:spPr>
                <a:xfrm>
                  <a:off x="4937838" y="871838"/>
                  <a:ext cx="1065348" cy="1067218"/>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4" name="Google Shape;464;p23"/>
                <p:cNvSpPr/>
                <p:nvPr/>
              </p:nvSpPr>
              <p:spPr>
                <a:xfrm>
                  <a:off x="5025530" y="959683"/>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465" name="Google Shape;465;p23"/>
              <p:cNvGrpSpPr/>
              <p:nvPr/>
            </p:nvGrpSpPr>
            <p:grpSpPr>
              <a:xfrm>
                <a:off x="4937838" y="2815968"/>
                <a:ext cx="1065348" cy="1067219"/>
                <a:chOff x="4937838" y="2815968"/>
                <a:chExt cx="1065348" cy="1067218"/>
              </a:xfrm>
            </p:grpSpPr>
            <p:sp>
              <p:nvSpPr>
                <p:cNvPr id="466" name="Google Shape;466;p23"/>
                <p:cNvSpPr/>
                <p:nvPr/>
              </p:nvSpPr>
              <p:spPr>
                <a:xfrm>
                  <a:off x="4937838" y="2815968"/>
                  <a:ext cx="1065348" cy="1067218"/>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7" name="Google Shape;467;p23"/>
                <p:cNvSpPr/>
                <p:nvPr/>
              </p:nvSpPr>
              <p:spPr>
                <a:xfrm>
                  <a:off x="5025530" y="2903815"/>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468" name="Google Shape;468;p23"/>
              <p:cNvGrpSpPr/>
              <p:nvPr/>
            </p:nvGrpSpPr>
            <p:grpSpPr>
              <a:xfrm>
                <a:off x="4937838" y="4912655"/>
                <a:ext cx="1065348" cy="1067218"/>
                <a:chOff x="4937838" y="4912656"/>
                <a:chExt cx="1065348" cy="1067219"/>
              </a:xfrm>
            </p:grpSpPr>
            <p:sp>
              <p:nvSpPr>
                <p:cNvPr id="469" name="Google Shape;469;p23"/>
                <p:cNvSpPr/>
                <p:nvPr/>
              </p:nvSpPr>
              <p:spPr>
                <a:xfrm>
                  <a:off x="4937838" y="4912656"/>
                  <a:ext cx="1065348" cy="1067219"/>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0" name="Google Shape;470;p23"/>
                <p:cNvSpPr/>
                <p:nvPr/>
              </p:nvSpPr>
              <p:spPr>
                <a:xfrm>
                  <a:off x="5025530" y="5005948"/>
                  <a:ext cx="889963" cy="891527"/>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pic>
          <p:nvPicPr>
            <p:cNvPr descr="Free icons - Free vector icons - Free SVG, PSD, PNG, EPS, Ai &amp; Icon Font" id="471" name="Google Shape;471;p23"/>
            <p:cNvPicPr preferRelativeResize="0"/>
            <p:nvPr/>
          </p:nvPicPr>
          <p:blipFill rotWithShape="1">
            <a:blip r:embed="rId4">
              <a:alphaModFix/>
            </a:blip>
            <a:srcRect b="0" l="0" r="0" t="0"/>
            <a:stretch/>
          </p:blipFill>
          <p:spPr>
            <a:xfrm>
              <a:off x="5125150" y="937370"/>
              <a:ext cx="394963" cy="394963"/>
            </a:xfrm>
            <a:prstGeom prst="rect">
              <a:avLst/>
            </a:prstGeom>
            <a:noFill/>
            <a:ln>
              <a:noFill/>
            </a:ln>
          </p:spPr>
        </p:pic>
        <p:pic>
          <p:nvPicPr>
            <p:cNvPr id="472" name="Google Shape;472;p23"/>
            <p:cNvPicPr preferRelativeResize="0"/>
            <p:nvPr/>
          </p:nvPicPr>
          <p:blipFill rotWithShape="1">
            <a:blip r:embed="rId5">
              <a:alphaModFix/>
            </a:blip>
            <a:srcRect b="0" l="0" r="0" t="0"/>
            <a:stretch/>
          </p:blipFill>
          <p:spPr>
            <a:xfrm>
              <a:off x="5062476" y="2294803"/>
              <a:ext cx="549734" cy="622015"/>
            </a:xfrm>
            <a:prstGeom prst="rect">
              <a:avLst/>
            </a:prstGeom>
            <a:noFill/>
            <a:ln>
              <a:noFill/>
            </a:ln>
          </p:spPr>
        </p:pic>
        <p:pic>
          <p:nvPicPr>
            <p:cNvPr descr="Hurdle outline" id="473" name="Google Shape;473;p23"/>
            <p:cNvPicPr preferRelativeResize="0"/>
            <p:nvPr/>
          </p:nvPicPr>
          <p:blipFill rotWithShape="1">
            <a:blip r:embed="rId6">
              <a:alphaModFix/>
            </a:blip>
            <a:srcRect b="0" l="0" r="0" t="0"/>
            <a:stretch/>
          </p:blipFill>
          <p:spPr>
            <a:xfrm>
              <a:off x="5002646" y="3860099"/>
              <a:ext cx="639970" cy="639968"/>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5"/>
          <p:cNvSpPr txBox="1"/>
          <p:nvPr>
            <p:ph type="title"/>
          </p:nvPr>
        </p:nvSpPr>
        <p:spPr>
          <a:xfrm>
            <a:off x="311700" y="41141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Related Literature and prior works</a:t>
            </a:r>
            <a:endParaRPr sz="2800">
              <a:latin typeface="Arial"/>
              <a:ea typeface="Arial"/>
              <a:cs typeface="Arial"/>
              <a:sym typeface="Arial"/>
            </a:endParaRPr>
          </a:p>
        </p:txBody>
      </p:sp>
      <p:sp>
        <p:nvSpPr>
          <p:cNvPr id="479" name="Google Shape;479;p25"/>
          <p:cNvSpPr/>
          <p:nvPr/>
        </p:nvSpPr>
        <p:spPr>
          <a:xfrm>
            <a:off x="311700" y="3355857"/>
            <a:ext cx="4212175" cy="946861"/>
          </a:xfrm>
          <a:prstGeom prst="roundRect">
            <a:avLst>
              <a:gd fmla="val 16667" name="adj"/>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Gravity-based network models for water distribution [1,2,3]</a:t>
            </a:r>
            <a:endParaRPr b="0" i="0" sz="2000" u="none" cap="none" strike="noStrike">
              <a:solidFill>
                <a:schemeClr val="lt1"/>
              </a:solidFill>
              <a:latin typeface="Arial"/>
              <a:ea typeface="Arial"/>
              <a:cs typeface="Arial"/>
              <a:sym typeface="Arial"/>
            </a:endParaRPr>
          </a:p>
        </p:txBody>
      </p:sp>
      <p:sp>
        <p:nvSpPr>
          <p:cNvPr id="480" name="Google Shape;480;p25"/>
          <p:cNvSpPr/>
          <p:nvPr/>
        </p:nvSpPr>
        <p:spPr>
          <a:xfrm>
            <a:off x="4379495" y="1204738"/>
            <a:ext cx="4159488" cy="397181"/>
          </a:xfrm>
          <a:prstGeom prst="roundRect">
            <a:avLst>
              <a:gd fmla="val 16667" name="adj"/>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NYC’s water distribution system[4]</a:t>
            </a:r>
            <a:endParaRPr/>
          </a:p>
        </p:txBody>
      </p:sp>
      <p:grpSp>
        <p:nvGrpSpPr>
          <p:cNvPr id="481" name="Google Shape;481;p25"/>
          <p:cNvGrpSpPr/>
          <p:nvPr/>
        </p:nvGrpSpPr>
        <p:grpSpPr>
          <a:xfrm>
            <a:off x="1000125" y="1015839"/>
            <a:ext cx="3007520" cy="2077569"/>
            <a:chOff x="1000125" y="1015839"/>
            <a:chExt cx="3007520" cy="2077569"/>
          </a:xfrm>
        </p:grpSpPr>
        <p:pic>
          <p:nvPicPr>
            <p:cNvPr id="482" name="Google Shape;482;p25"/>
            <p:cNvPicPr preferRelativeResize="0"/>
            <p:nvPr/>
          </p:nvPicPr>
          <p:blipFill rotWithShape="1">
            <a:blip r:embed="rId3">
              <a:alphaModFix/>
            </a:blip>
            <a:srcRect b="0" l="0" r="0" t="0"/>
            <a:stretch/>
          </p:blipFill>
          <p:spPr>
            <a:xfrm>
              <a:off x="1167581" y="1015839"/>
              <a:ext cx="2840064" cy="2077569"/>
            </a:xfrm>
            <a:prstGeom prst="rect">
              <a:avLst/>
            </a:prstGeom>
            <a:noFill/>
            <a:ln>
              <a:noFill/>
            </a:ln>
          </p:spPr>
        </p:pic>
        <p:sp>
          <p:nvSpPr>
            <p:cNvPr id="483" name="Google Shape;483;p25"/>
            <p:cNvSpPr/>
            <p:nvPr/>
          </p:nvSpPr>
          <p:spPr>
            <a:xfrm>
              <a:off x="1000125" y="2886074"/>
              <a:ext cx="964405" cy="207333"/>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Diagram, map&#10;&#10;Description automatically generated" id="484" name="Google Shape;484;p25"/>
          <p:cNvPicPr preferRelativeResize="0"/>
          <p:nvPr/>
        </p:nvPicPr>
        <p:blipFill rotWithShape="1">
          <a:blip r:embed="rId4">
            <a:alphaModFix/>
          </a:blip>
          <a:srcRect b="0" l="0" r="0" t="0"/>
          <a:stretch/>
        </p:blipFill>
        <p:spPr>
          <a:xfrm>
            <a:off x="5498319" y="1640810"/>
            <a:ext cx="1975011" cy="33600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26"/>
          <p:cNvGrpSpPr/>
          <p:nvPr/>
        </p:nvGrpSpPr>
        <p:grpSpPr>
          <a:xfrm>
            <a:off x="5962973" y="677839"/>
            <a:ext cx="2863683" cy="3551612"/>
            <a:chOff x="5962973" y="677839"/>
            <a:chExt cx="2863683" cy="3551612"/>
          </a:xfrm>
        </p:grpSpPr>
        <p:pic>
          <p:nvPicPr>
            <p:cNvPr id="490" name="Google Shape;490;p26"/>
            <p:cNvPicPr preferRelativeResize="0"/>
            <p:nvPr/>
          </p:nvPicPr>
          <p:blipFill rotWithShape="1">
            <a:blip r:embed="rId3">
              <a:alphaModFix/>
            </a:blip>
            <a:srcRect b="5833" l="5335" r="1836" t="2915"/>
            <a:stretch/>
          </p:blipFill>
          <p:spPr>
            <a:xfrm>
              <a:off x="6012276" y="1440542"/>
              <a:ext cx="2814380" cy="2788909"/>
            </a:xfrm>
            <a:prstGeom prst="rect">
              <a:avLst/>
            </a:prstGeom>
            <a:noFill/>
            <a:ln>
              <a:noFill/>
            </a:ln>
          </p:spPr>
        </p:pic>
        <p:sp>
          <p:nvSpPr>
            <p:cNvPr id="491" name="Google Shape;491;p26"/>
            <p:cNvSpPr/>
            <p:nvPr/>
          </p:nvSpPr>
          <p:spPr>
            <a:xfrm>
              <a:off x="6220776" y="677839"/>
              <a:ext cx="2402674" cy="300083"/>
            </a:xfrm>
            <a:prstGeom prst="chevron">
              <a:avLst>
                <a:gd fmla="val 32358" name="adj"/>
              </a:avLst>
            </a:prstGeom>
            <a:solidFill>
              <a:srgbClr val="2B133D"/>
            </a:solidFill>
            <a:ln>
              <a:noFill/>
            </a:ln>
          </p:spPr>
          <p:txBody>
            <a:bodyPr anchorCtr="0" anchor="ctr" bIns="66675" lIns="66675" spcFirstLastPara="1" rIns="66675" wrap="square" tIns="66675">
              <a:noAutofit/>
            </a:bodyPr>
            <a:lstStyle/>
            <a:p>
              <a:pPr indent="-128588" lvl="0" marL="128588"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Results</a:t>
              </a:r>
              <a:endParaRPr b="0" i="0" sz="1800" u="none" cap="none" strike="noStrike">
                <a:solidFill>
                  <a:srgbClr val="FFFFFF"/>
                </a:solidFill>
                <a:latin typeface="Arial"/>
                <a:ea typeface="Arial"/>
                <a:cs typeface="Arial"/>
                <a:sym typeface="Arial"/>
              </a:endParaRPr>
            </a:p>
          </p:txBody>
        </p:sp>
        <p:sp>
          <p:nvSpPr>
            <p:cNvPr id="492" name="Google Shape;492;p26"/>
            <p:cNvSpPr/>
            <p:nvPr/>
          </p:nvSpPr>
          <p:spPr>
            <a:xfrm>
              <a:off x="5962973" y="2755463"/>
              <a:ext cx="533108" cy="287796"/>
            </a:xfrm>
            <a:prstGeom prst="rightArrow">
              <a:avLst>
                <a:gd fmla="val 50000" name="adj1"/>
                <a:gd fmla="val 50000" name="adj2"/>
              </a:avLst>
            </a:prstGeom>
            <a:solidFill>
              <a:srgbClr val="4A20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grpSp>
        <p:nvGrpSpPr>
          <p:cNvPr id="493" name="Google Shape;493;p26"/>
          <p:cNvGrpSpPr/>
          <p:nvPr/>
        </p:nvGrpSpPr>
        <p:grpSpPr>
          <a:xfrm>
            <a:off x="276036" y="669501"/>
            <a:ext cx="2912698" cy="4129291"/>
            <a:chOff x="276036" y="669501"/>
            <a:chExt cx="2912698" cy="4129291"/>
          </a:xfrm>
        </p:grpSpPr>
        <p:sp>
          <p:nvSpPr>
            <p:cNvPr id="494" name="Google Shape;494;p26"/>
            <p:cNvSpPr/>
            <p:nvPr/>
          </p:nvSpPr>
          <p:spPr>
            <a:xfrm>
              <a:off x="276036" y="669501"/>
              <a:ext cx="2912698" cy="307973"/>
            </a:xfrm>
            <a:prstGeom prst="homePlate">
              <a:avLst>
                <a:gd fmla="val 31290" name="adj"/>
              </a:avLst>
            </a:prstGeom>
            <a:solidFill>
              <a:srgbClr val="2B133D"/>
            </a:solidFill>
            <a:ln>
              <a:noFill/>
            </a:ln>
          </p:spPr>
          <p:txBody>
            <a:bodyPr anchorCtr="0" anchor="ctr" bIns="66675" lIns="66675" spcFirstLastPara="1" rIns="66675" wrap="square" tIns="66675">
              <a:noAutofit/>
            </a:bodyPr>
            <a:lstStyle/>
            <a:p>
              <a:pPr indent="-128588" lvl="0" marL="128588"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Data inputs</a:t>
              </a:r>
              <a:endParaRPr b="0" i="0" sz="1800" u="none" cap="none" strike="noStrike">
                <a:solidFill>
                  <a:srgbClr val="FFFFFF"/>
                </a:solidFill>
                <a:latin typeface="Arial"/>
                <a:ea typeface="Arial"/>
                <a:cs typeface="Arial"/>
                <a:sym typeface="Arial"/>
              </a:endParaRPr>
            </a:p>
          </p:txBody>
        </p:sp>
        <p:grpSp>
          <p:nvGrpSpPr>
            <p:cNvPr id="495" name="Google Shape;495;p26"/>
            <p:cNvGrpSpPr/>
            <p:nvPr/>
          </p:nvGrpSpPr>
          <p:grpSpPr>
            <a:xfrm>
              <a:off x="521414" y="1385037"/>
              <a:ext cx="2297215" cy="1172944"/>
              <a:chOff x="346997" y="1427745"/>
              <a:chExt cx="3727699" cy="1853271"/>
            </a:xfrm>
          </p:grpSpPr>
          <p:sp>
            <p:nvSpPr>
              <p:cNvPr id="496" name="Google Shape;496;p26"/>
              <p:cNvSpPr/>
              <p:nvPr/>
            </p:nvSpPr>
            <p:spPr>
              <a:xfrm>
                <a:off x="433138" y="1427745"/>
                <a:ext cx="3641558" cy="1853271"/>
              </a:xfrm>
              <a:prstGeom prst="roundRect">
                <a:avLst>
                  <a:gd fmla="val 4548" name="adj"/>
                </a:avLst>
              </a:prstGeom>
              <a:noFill/>
              <a:ln cap="flat" cmpd="sng" w="127000">
                <a:solidFill>
                  <a:srgbClr val="CBB5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97" name="Google Shape;497;p26"/>
              <p:cNvSpPr txBox="1"/>
              <p:nvPr/>
            </p:nvSpPr>
            <p:spPr>
              <a:xfrm>
                <a:off x="346997" y="1528700"/>
                <a:ext cx="3727699" cy="15075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Distribution tunnels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Scaled image of water distribution tunnels + capacity</a:t>
                </a:r>
                <a:endParaRPr b="0" i="0" sz="1400" u="none" cap="none" strike="noStrike">
                  <a:solidFill>
                    <a:srgbClr val="000000"/>
                  </a:solidFill>
                  <a:latin typeface="Arial"/>
                  <a:ea typeface="Arial"/>
                  <a:cs typeface="Arial"/>
                  <a:sym typeface="Arial"/>
                </a:endParaRPr>
              </a:p>
            </p:txBody>
          </p:sp>
        </p:grpSp>
        <p:sp>
          <p:nvSpPr>
            <p:cNvPr id="498" name="Google Shape;498;p26"/>
            <p:cNvSpPr/>
            <p:nvPr/>
          </p:nvSpPr>
          <p:spPr>
            <a:xfrm>
              <a:off x="1572365" y="3055541"/>
              <a:ext cx="226595" cy="222296"/>
            </a:xfrm>
            <a:prstGeom prst="plus">
              <a:avLst>
                <a:gd fmla="val 34582" name="adj"/>
              </a:avLst>
            </a:prstGeom>
            <a:solidFill>
              <a:srgbClr val="B93D7B"/>
            </a:solidFill>
            <a:ln>
              <a:noFill/>
            </a:ln>
          </p:spPr>
          <p:txBody>
            <a:bodyPr anchorCtr="0" anchor="ctr" bIns="33325" lIns="33325" spcFirstLastPara="1" rIns="33325" wrap="square" tIns="33325">
              <a:noAutofit/>
            </a:bodyPr>
            <a:lstStyle/>
            <a:p>
              <a:pPr indent="0" lvl="0" marL="0" marR="0" rtl="0" algn="l">
                <a:lnSpc>
                  <a:spcPct val="100000"/>
                </a:lnSpc>
                <a:spcBef>
                  <a:spcPts val="0"/>
                </a:spcBef>
                <a:spcAft>
                  <a:spcPts val="0"/>
                </a:spcAft>
                <a:buNone/>
              </a:pPr>
              <a:r>
                <a:t/>
              </a:r>
              <a:endParaRPr b="0" i="0" sz="825" u="none" cap="none" strike="noStrike">
                <a:solidFill>
                  <a:srgbClr val="002776"/>
                </a:solidFill>
                <a:latin typeface="Verdana"/>
                <a:ea typeface="Verdana"/>
                <a:cs typeface="Verdana"/>
                <a:sym typeface="Verdana"/>
              </a:endParaRPr>
            </a:p>
          </p:txBody>
        </p:sp>
        <p:grpSp>
          <p:nvGrpSpPr>
            <p:cNvPr id="499" name="Google Shape;499;p26"/>
            <p:cNvGrpSpPr/>
            <p:nvPr/>
          </p:nvGrpSpPr>
          <p:grpSpPr>
            <a:xfrm>
              <a:off x="480855" y="3656704"/>
              <a:ext cx="2326873" cy="1142088"/>
              <a:chOff x="306891" y="4297612"/>
              <a:chExt cx="3775825" cy="1853271"/>
            </a:xfrm>
          </p:grpSpPr>
          <p:sp>
            <p:nvSpPr>
              <p:cNvPr id="500" name="Google Shape;500;p26"/>
              <p:cNvSpPr/>
              <p:nvPr/>
            </p:nvSpPr>
            <p:spPr>
              <a:xfrm>
                <a:off x="441158" y="4297612"/>
                <a:ext cx="3641558" cy="1853271"/>
              </a:xfrm>
              <a:prstGeom prst="roundRect">
                <a:avLst>
                  <a:gd fmla="val 4548" name="adj"/>
                </a:avLst>
              </a:prstGeom>
              <a:noFill/>
              <a:ln cap="flat" cmpd="sng" w="127000">
                <a:solidFill>
                  <a:srgbClr val="CBB5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01" name="Google Shape;501;p26"/>
              <p:cNvSpPr txBox="1"/>
              <p:nvPr/>
            </p:nvSpPr>
            <p:spPr>
              <a:xfrm>
                <a:off x="306891" y="4398565"/>
                <a:ext cx="3727699" cy="1548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Water demand</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Zip code level water demand data processed by team</a:t>
                </a:r>
                <a:endParaRPr b="0" i="0" sz="1400" u="none" cap="none" strike="noStrike">
                  <a:solidFill>
                    <a:srgbClr val="000000"/>
                  </a:solidFill>
                  <a:latin typeface="Arial"/>
                  <a:ea typeface="Arial"/>
                  <a:cs typeface="Arial"/>
                  <a:sym typeface="Arial"/>
                </a:endParaRPr>
              </a:p>
            </p:txBody>
          </p:sp>
        </p:grpSp>
      </p:grpSp>
      <p:sp>
        <p:nvSpPr>
          <p:cNvPr id="502" name="Google Shape;502;p26"/>
          <p:cNvSpPr txBox="1"/>
          <p:nvPr/>
        </p:nvSpPr>
        <p:spPr>
          <a:xfrm>
            <a:off x="217714" y="108860"/>
            <a:ext cx="87303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4A206A"/>
                </a:solidFill>
                <a:latin typeface="Arial"/>
                <a:ea typeface="Arial"/>
                <a:cs typeface="Arial"/>
                <a:sym typeface="Arial"/>
              </a:rPr>
              <a:t>Methodology</a:t>
            </a:r>
            <a:endParaRPr/>
          </a:p>
        </p:txBody>
      </p:sp>
      <p:grpSp>
        <p:nvGrpSpPr>
          <p:cNvPr id="503" name="Google Shape;503;p26"/>
          <p:cNvGrpSpPr/>
          <p:nvPr/>
        </p:nvGrpSpPr>
        <p:grpSpPr>
          <a:xfrm>
            <a:off x="2987298" y="674923"/>
            <a:ext cx="3220621" cy="4461969"/>
            <a:chOff x="2987298" y="674923"/>
            <a:chExt cx="3220621" cy="4461969"/>
          </a:xfrm>
        </p:grpSpPr>
        <p:sp>
          <p:nvSpPr>
            <p:cNvPr id="504" name="Google Shape;504;p26"/>
            <p:cNvSpPr/>
            <p:nvPr/>
          </p:nvSpPr>
          <p:spPr>
            <a:xfrm>
              <a:off x="3245021" y="674923"/>
              <a:ext cx="2962898" cy="300083"/>
            </a:xfrm>
            <a:prstGeom prst="chevron">
              <a:avLst>
                <a:gd fmla="val 32358" name="adj"/>
              </a:avLst>
            </a:prstGeom>
            <a:solidFill>
              <a:srgbClr val="2B133D"/>
            </a:solidFill>
            <a:ln>
              <a:noFill/>
            </a:ln>
          </p:spPr>
          <p:txBody>
            <a:bodyPr anchorCtr="0" anchor="ctr" bIns="66675" lIns="66675" spcFirstLastPara="1" rIns="66675" wrap="square" tIns="66675">
              <a:noAutofit/>
            </a:bodyPr>
            <a:lstStyle/>
            <a:p>
              <a:pPr indent="-128588" lvl="0" marL="128588"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Processing</a:t>
              </a:r>
              <a:endParaRPr/>
            </a:p>
          </p:txBody>
        </p:sp>
        <p:sp>
          <p:nvSpPr>
            <p:cNvPr id="505" name="Google Shape;505;p26"/>
            <p:cNvSpPr/>
            <p:nvPr/>
          </p:nvSpPr>
          <p:spPr>
            <a:xfrm>
              <a:off x="2987298" y="2058179"/>
              <a:ext cx="420568" cy="253916"/>
            </a:xfrm>
            <a:prstGeom prst="rightArrow">
              <a:avLst>
                <a:gd fmla="val 50000" name="adj1"/>
                <a:gd fmla="val 50000" name="adj2"/>
              </a:avLst>
            </a:prstGeom>
            <a:solidFill>
              <a:srgbClr val="9933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06" name="Google Shape;506;p26"/>
            <p:cNvSpPr/>
            <p:nvPr/>
          </p:nvSpPr>
          <p:spPr>
            <a:xfrm>
              <a:off x="2987299" y="3604922"/>
              <a:ext cx="424683" cy="253916"/>
            </a:xfrm>
            <a:prstGeom prst="rightArrow">
              <a:avLst>
                <a:gd fmla="val 50000" name="adj1"/>
                <a:gd fmla="val 50000" name="adj2"/>
              </a:avLst>
            </a:prstGeom>
            <a:solidFill>
              <a:srgbClr val="9933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507" name="Google Shape;507;p26"/>
            <p:cNvPicPr preferRelativeResize="0"/>
            <p:nvPr/>
          </p:nvPicPr>
          <p:blipFill rotWithShape="1">
            <a:blip r:embed="rId4">
              <a:alphaModFix/>
            </a:blip>
            <a:srcRect b="10932" l="2456" r="1279" t="0"/>
            <a:stretch/>
          </p:blipFill>
          <p:spPr>
            <a:xfrm>
              <a:off x="3954943" y="1268503"/>
              <a:ext cx="1617318" cy="1747722"/>
            </a:xfrm>
            <a:prstGeom prst="rect">
              <a:avLst/>
            </a:prstGeom>
            <a:noFill/>
            <a:ln>
              <a:noFill/>
            </a:ln>
          </p:spPr>
        </p:pic>
        <p:sp>
          <p:nvSpPr>
            <p:cNvPr id="508" name="Google Shape;508;p26"/>
            <p:cNvSpPr txBox="1"/>
            <p:nvPr/>
          </p:nvSpPr>
          <p:spPr>
            <a:xfrm>
              <a:off x="3540137" y="1043167"/>
              <a:ext cx="229721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Verdana"/>
                  <a:ea typeface="Verdana"/>
                  <a:cs typeface="Verdana"/>
                  <a:sym typeface="Verdana"/>
                </a:rPr>
                <a:t>Network Spatial overlap</a:t>
              </a:r>
              <a:endParaRPr b="1" i="0" sz="1200" u="none" cap="none" strike="noStrike">
                <a:solidFill>
                  <a:srgbClr val="000000"/>
                </a:solidFill>
                <a:latin typeface="Verdana"/>
                <a:ea typeface="Verdana"/>
                <a:cs typeface="Verdana"/>
                <a:sym typeface="Verdana"/>
              </a:endParaRPr>
            </a:p>
          </p:txBody>
        </p:sp>
        <p:pic>
          <p:nvPicPr>
            <p:cNvPr descr="Clustering Graphs and Networks" id="509" name="Google Shape;509;p26"/>
            <p:cNvPicPr preferRelativeResize="0"/>
            <p:nvPr/>
          </p:nvPicPr>
          <p:blipFill rotWithShape="1">
            <a:blip r:embed="rId5">
              <a:alphaModFix/>
            </a:blip>
            <a:srcRect b="0" l="0" r="0" t="0"/>
            <a:stretch/>
          </p:blipFill>
          <p:spPr>
            <a:xfrm>
              <a:off x="3880678" y="3448775"/>
              <a:ext cx="1691583" cy="1688117"/>
            </a:xfrm>
            <a:prstGeom prst="rect">
              <a:avLst/>
            </a:prstGeom>
            <a:noFill/>
            <a:ln>
              <a:noFill/>
            </a:ln>
          </p:spPr>
        </p:pic>
        <p:sp>
          <p:nvSpPr>
            <p:cNvPr id="510" name="Google Shape;510;p26"/>
            <p:cNvSpPr/>
            <p:nvPr/>
          </p:nvSpPr>
          <p:spPr>
            <a:xfrm>
              <a:off x="4557225" y="3055541"/>
              <a:ext cx="226595" cy="222296"/>
            </a:xfrm>
            <a:prstGeom prst="plus">
              <a:avLst>
                <a:gd fmla="val 34582" name="adj"/>
              </a:avLst>
            </a:prstGeom>
            <a:solidFill>
              <a:srgbClr val="B93D7B"/>
            </a:solidFill>
            <a:ln>
              <a:noFill/>
            </a:ln>
          </p:spPr>
          <p:txBody>
            <a:bodyPr anchorCtr="0" anchor="ctr" bIns="33325" lIns="33325" spcFirstLastPara="1" rIns="33325" wrap="square" tIns="33325">
              <a:noAutofit/>
            </a:bodyPr>
            <a:lstStyle/>
            <a:p>
              <a:pPr indent="0" lvl="0" marL="0" marR="0" rtl="0" algn="l">
                <a:lnSpc>
                  <a:spcPct val="100000"/>
                </a:lnSpc>
                <a:spcBef>
                  <a:spcPts val="0"/>
                </a:spcBef>
                <a:spcAft>
                  <a:spcPts val="0"/>
                </a:spcAft>
                <a:buNone/>
              </a:pPr>
              <a:r>
                <a:t/>
              </a:r>
              <a:endParaRPr b="0" i="0" sz="825" u="none" cap="none" strike="noStrike">
                <a:solidFill>
                  <a:srgbClr val="002776"/>
                </a:solidFill>
                <a:latin typeface="Verdana"/>
                <a:ea typeface="Verdana"/>
                <a:cs typeface="Verdana"/>
                <a:sym typeface="Verdana"/>
              </a:endParaRPr>
            </a:p>
          </p:txBody>
        </p:sp>
        <p:sp>
          <p:nvSpPr>
            <p:cNvPr id="511" name="Google Shape;511;p26"/>
            <p:cNvSpPr txBox="1"/>
            <p:nvPr/>
          </p:nvSpPr>
          <p:spPr>
            <a:xfrm>
              <a:off x="3610036" y="3306253"/>
              <a:ext cx="228887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Verdana"/>
                  <a:ea typeface="Verdana"/>
                  <a:cs typeface="Verdana"/>
                  <a:sym typeface="Verdana"/>
                </a:rPr>
                <a:t>Gravity clustering</a:t>
              </a:r>
              <a:endParaRPr b="1" i="0" sz="1400" u="none" cap="none" strike="noStrike">
                <a:solidFill>
                  <a:srgbClr val="000000"/>
                </a:solidFill>
                <a:latin typeface="Verdana"/>
                <a:ea typeface="Verdana"/>
                <a:cs typeface="Verdana"/>
                <a:sym typeface="Verda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7"/>
          <p:cNvSpPr txBox="1"/>
          <p:nvPr>
            <p:ph type="title"/>
          </p:nvPr>
        </p:nvSpPr>
        <p:spPr>
          <a:xfrm>
            <a:off x="824720" y="82417"/>
            <a:ext cx="8040984" cy="466639"/>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000"/>
              <a:buNone/>
            </a:pPr>
            <a:r>
              <a:rPr lang="en-US" sz="2800">
                <a:latin typeface="Arial"/>
                <a:ea typeface="Arial"/>
                <a:cs typeface="Arial"/>
                <a:sym typeface="Arial"/>
              </a:rPr>
              <a:t>Water Supply Network – tunnel digitization</a:t>
            </a:r>
            <a:endParaRPr/>
          </a:p>
        </p:txBody>
      </p:sp>
      <p:pic>
        <p:nvPicPr>
          <p:cNvPr id="517" name="Google Shape;517;p27"/>
          <p:cNvPicPr preferRelativeResize="0"/>
          <p:nvPr/>
        </p:nvPicPr>
        <p:blipFill rotWithShape="1">
          <a:blip r:embed="rId3">
            <a:alphaModFix/>
          </a:blip>
          <a:srcRect b="10932" l="2456" r="1279" t="0"/>
          <a:stretch/>
        </p:blipFill>
        <p:spPr>
          <a:xfrm>
            <a:off x="1124267" y="526069"/>
            <a:ext cx="3712319" cy="4011640"/>
          </a:xfrm>
          <a:prstGeom prst="rect">
            <a:avLst/>
          </a:prstGeom>
          <a:noFill/>
          <a:ln>
            <a:noFill/>
          </a:ln>
        </p:spPr>
      </p:pic>
      <p:sp>
        <p:nvSpPr>
          <p:cNvPr id="518" name="Google Shape;518;p27"/>
          <p:cNvSpPr/>
          <p:nvPr/>
        </p:nvSpPr>
        <p:spPr>
          <a:xfrm>
            <a:off x="5018488" y="1650206"/>
            <a:ext cx="2628900" cy="1314450"/>
          </a:xfrm>
          <a:prstGeom prst="wedgeRoundRectCallout">
            <a:avLst>
              <a:gd fmla="val -89040" name="adj1"/>
              <a:gd fmla="val 37260" name="adj2"/>
              <a:gd fmla="val 16667" name="adj3"/>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Digitized locations of water supply tunnel nodes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8"/>
          <p:cNvSpPr/>
          <p:nvPr/>
        </p:nvSpPr>
        <p:spPr>
          <a:xfrm>
            <a:off x="214313" y="4236244"/>
            <a:ext cx="2021681" cy="750094"/>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28"/>
          <p:cNvSpPr txBox="1"/>
          <p:nvPr>
            <p:ph type="title"/>
          </p:nvPr>
        </p:nvSpPr>
        <p:spPr>
          <a:xfrm>
            <a:off x="824720" y="82417"/>
            <a:ext cx="7707030" cy="466639"/>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000"/>
              <a:buNone/>
            </a:pPr>
            <a:r>
              <a:rPr lang="en-US" sz="2800">
                <a:latin typeface="Arial"/>
                <a:ea typeface="Arial"/>
                <a:cs typeface="Arial"/>
                <a:sym typeface="Arial"/>
              </a:rPr>
              <a:t>Water Supply Network – tunnel digitization</a:t>
            </a:r>
            <a:endParaRPr/>
          </a:p>
        </p:txBody>
      </p:sp>
      <p:pic>
        <p:nvPicPr>
          <p:cNvPr id="525" name="Google Shape;525;p28"/>
          <p:cNvPicPr preferRelativeResize="0"/>
          <p:nvPr/>
        </p:nvPicPr>
        <p:blipFill rotWithShape="1">
          <a:blip r:embed="rId3">
            <a:alphaModFix/>
          </a:blip>
          <a:srcRect b="5345" l="5125" r="1828" t="3285"/>
          <a:stretch/>
        </p:blipFill>
        <p:spPr>
          <a:xfrm>
            <a:off x="448469" y="737819"/>
            <a:ext cx="4664873" cy="4405681"/>
          </a:xfrm>
          <a:prstGeom prst="rect">
            <a:avLst/>
          </a:prstGeom>
          <a:noFill/>
          <a:ln>
            <a:noFill/>
          </a:ln>
        </p:spPr>
      </p:pic>
      <p:sp>
        <p:nvSpPr>
          <p:cNvPr id="526" name="Google Shape;526;p28"/>
          <p:cNvSpPr/>
          <p:nvPr/>
        </p:nvSpPr>
        <p:spPr>
          <a:xfrm>
            <a:off x="5568560" y="1650205"/>
            <a:ext cx="2628900" cy="1535907"/>
          </a:xfrm>
          <a:prstGeom prst="wedgeRoundRectCallout">
            <a:avLst>
              <a:gd fmla="val -96974" name="adj1"/>
              <a:gd fmla="val 23987" name="adj2"/>
              <a:gd fmla="val 16667" name="adj3"/>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Point locations for network analysis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9"/>
          <p:cNvSpPr txBox="1"/>
          <p:nvPr>
            <p:ph type="title"/>
          </p:nvPr>
        </p:nvSpPr>
        <p:spPr>
          <a:xfrm>
            <a:off x="824720" y="82417"/>
            <a:ext cx="8104968" cy="466639"/>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000"/>
              <a:buNone/>
            </a:pPr>
            <a:r>
              <a:rPr lang="en-US" sz="2800">
                <a:latin typeface="Arial"/>
                <a:ea typeface="Arial"/>
                <a:cs typeface="Arial"/>
                <a:sym typeface="Arial"/>
              </a:rPr>
              <a:t>Zip Code Level Water Distribution Network</a:t>
            </a:r>
            <a:endParaRPr/>
          </a:p>
        </p:txBody>
      </p:sp>
      <p:grpSp>
        <p:nvGrpSpPr>
          <p:cNvPr id="532" name="Google Shape;532;p29"/>
          <p:cNvGrpSpPr/>
          <p:nvPr/>
        </p:nvGrpSpPr>
        <p:grpSpPr>
          <a:xfrm>
            <a:off x="5008573" y="798118"/>
            <a:ext cx="3739149" cy="1245047"/>
            <a:chOff x="6700187" y="1958543"/>
            <a:chExt cx="4985535" cy="1660063"/>
          </a:xfrm>
        </p:grpSpPr>
        <p:sp>
          <p:nvSpPr>
            <p:cNvPr id="533" name="Google Shape;533;p29"/>
            <p:cNvSpPr txBox="1"/>
            <p:nvPr/>
          </p:nvSpPr>
          <p:spPr>
            <a:xfrm>
              <a:off x="6732198" y="2510611"/>
              <a:ext cx="4953524" cy="1107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Arial"/>
                  <a:ea typeface="Arial"/>
                  <a:cs typeface="Arial"/>
                  <a:sym typeface="Arial"/>
                </a:rPr>
                <a:t>Quantify local level impact of natural and man-made disruptions to the water and electricity infrastructure</a:t>
              </a:r>
              <a:endParaRPr b="0" i="0" sz="1600" u="none" cap="none" strike="noStrike">
                <a:solidFill>
                  <a:schemeClr val="dk2"/>
                </a:solidFill>
                <a:latin typeface="Arial"/>
                <a:ea typeface="Arial"/>
                <a:cs typeface="Arial"/>
                <a:sym typeface="Arial"/>
              </a:endParaRPr>
            </a:p>
          </p:txBody>
        </p:sp>
        <p:sp>
          <p:nvSpPr>
            <p:cNvPr id="534" name="Google Shape;534;p29"/>
            <p:cNvSpPr txBox="1"/>
            <p:nvPr/>
          </p:nvSpPr>
          <p:spPr>
            <a:xfrm>
              <a:off x="6700187" y="1958543"/>
              <a:ext cx="247760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B133D"/>
                  </a:solidFill>
                  <a:latin typeface="Arial"/>
                  <a:ea typeface="Arial"/>
                  <a:cs typeface="Arial"/>
                  <a:sym typeface="Arial"/>
                </a:rPr>
                <a:t>Conclusion</a:t>
              </a:r>
              <a:endParaRPr b="1" i="0" sz="2400" u="none" cap="none" strike="noStrike">
                <a:solidFill>
                  <a:srgbClr val="2B133D"/>
                </a:solidFill>
                <a:latin typeface="Arial"/>
                <a:ea typeface="Arial"/>
                <a:cs typeface="Arial"/>
                <a:sym typeface="Arial"/>
              </a:endParaRPr>
            </a:p>
          </p:txBody>
        </p:sp>
      </p:grpSp>
      <p:grpSp>
        <p:nvGrpSpPr>
          <p:cNvPr id="535" name="Google Shape;535;p29"/>
          <p:cNvGrpSpPr/>
          <p:nvPr/>
        </p:nvGrpSpPr>
        <p:grpSpPr>
          <a:xfrm>
            <a:off x="5057434" y="2135305"/>
            <a:ext cx="3715145" cy="527940"/>
            <a:chOff x="6732198" y="3664158"/>
            <a:chExt cx="4953524" cy="703920"/>
          </a:xfrm>
        </p:grpSpPr>
        <p:sp>
          <p:nvSpPr>
            <p:cNvPr id="536" name="Google Shape;536;p29"/>
            <p:cNvSpPr txBox="1"/>
            <p:nvPr/>
          </p:nvSpPr>
          <p:spPr>
            <a:xfrm>
              <a:off x="6732198" y="4029523"/>
              <a:ext cx="4953524" cy="33855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537" name="Google Shape;537;p29"/>
            <p:cNvSpPr txBox="1"/>
            <p:nvPr/>
          </p:nvSpPr>
          <p:spPr>
            <a:xfrm>
              <a:off x="6763123" y="3664158"/>
              <a:ext cx="3958775"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accent3"/>
                  </a:solidFill>
                  <a:latin typeface="Arial"/>
                  <a:ea typeface="Arial"/>
                  <a:cs typeface="Arial"/>
                  <a:sym typeface="Arial"/>
                </a:rPr>
                <a:t>Policy Implications</a:t>
              </a:r>
              <a:endParaRPr b="1" i="0" sz="2400" u="none" cap="none" strike="noStrike">
                <a:solidFill>
                  <a:schemeClr val="accent3"/>
                </a:solidFill>
                <a:latin typeface="Arial"/>
                <a:ea typeface="Arial"/>
                <a:cs typeface="Arial"/>
                <a:sym typeface="Arial"/>
              </a:endParaRPr>
            </a:p>
          </p:txBody>
        </p:sp>
      </p:grpSp>
      <p:sp>
        <p:nvSpPr>
          <p:cNvPr id="538" name="Google Shape;538;p29"/>
          <p:cNvSpPr txBox="1"/>
          <p:nvPr/>
        </p:nvSpPr>
        <p:spPr>
          <a:xfrm>
            <a:off x="5057431" y="3834517"/>
            <a:ext cx="3704531" cy="1054135"/>
          </a:xfrm>
          <a:prstGeom prst="rect">
            <a:avLst/>
          </a:prstGeom>
          <a:noFill/>
          <a:ln>
            <a:noFill/>
          </a:ln>
        </p:spPr>
        <p:txBody>
          <a:bodyPr anchorCtr="0" anchor="t" bIns="34275" lIns="68575" spcFirstLastPara="1" rIns="68575" wrap="square" tIns="34275">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2"/>
                </a:solidFill>
                <a:latin typeface="Arial"/>
                <a:ea typeface="Arial"/>
                <a:cs typeface="Arial"/>
                <a:sym typeface="Arial"/>
              </a:rPr>
              <a:t>Run scenarios on disruption to water supply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2"/>
                </a:solidFill>
                <a:latin typeface="Arial"/>
                <a:ea typeface="Arial"/>
                <a:cs typeface="Arial"/>
                <a:sym typeface="Arial"/>
              </a:rPr>
              <a:t>Segmentation study of population impacted in different zip codes</a:t>
            </a:r>
            <a:endParaRPr b="0" i="0" sz="1600" u="none" cap="none" strike="noStrike">
              <a:solidFill>
                <a:schemeClr val="dk2"/>
              </a:solidFill>
              <a:latin typeface="Arial"/>
              <a:ea typeface="Arial"/>
              <a:cs typeface="Arial"/>
              <a:sym typeface="Arial"/>
            </a:endParaRPr>
          </a:p>
        </p:txBody>
      </p:sp>
      <p:sp>
        <p:nvSpPr>
          <p:cNvPr id="539" name="Google Shape;539;p29"/>
          <p:cNvSpPr txBox="1"/>
          <p:nvPr/>
        </p:nvSpPr>
        <p:spPr>
          <a:xfrm>
            <a:off x="5045237" y="3384356"/>
            <a:ext cx="31810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993366"/>
                </a:solidFill>
                <a:latin typeface="Arial"/>
                <a:ea typeface="Arial"/>
                <a:cs typeface="Arial"/>
                <a:sym typeface="Arial"/>
              </a:rPr>
              <a:t>Next Steps</a:t>
            </a:r>
            <a:endParaRPr b="1" i="0" sz="2400" u="none" cap="none" strike="noStrike">
              <a:solidFill>
                <a:srgbClr val="993366"/>
              </a:solidFill>
              <a:latin typeface="Arial"/>
              <a:ea typeface="Arial"/>
              <a:cs typeface="Arial"/>
              <a:sym typeface="Arial"/>
            </a:endParaRPr>
          </a:p>
        </p:txBody>
      </p:sp>
      <p:pic>
        <p:nvPicPr>
          <p:cNvPr id="540" name="Google Shape;540;p29"/>
          <p:cNvPicPr preferRelativeResize="0"/>
          <p:nvPr/>
        </p:nvPicPr>
        <p:blipFill rotWithShape="1">
          <a:blip r:embed="rId3">
            <a:alphaModFix/>
          </a:blip>
          <a:srcRect b="5833" l="5335" r="1836" t="2915"/>
          <a:stretch/>
        </p:blipFill>
        <p:spPr>
          <a:xfrm>
            <a:off x="214312" y="448125"/>
            <a:ext cx="4736306" cy="4693444"/>
          </a:xfrm>
          <a:prstGeom prst="rect">
            <a:avLst/>
          </a:prstGeom>
          <a:noFill/>
          <a:ln>
            <a:noFill/>
          </a:ln>
        </p:spPr>
      </p:pic>
      <p:sp>
        <p:nvSpPr>
          <p:cNvPr id="541" name="Google Shape;541;p29"/>
          <p:cNvSpPr txBox="1"/>
          <p:nvPr/>
        </p:nvSpPr>
        <p:spPr>
          <a:xfrm>
            <a:off x="5057431" y="2561332"/>
            <a:ext cx="371514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Arial"/>
                <a:ea typeface="Arial"/>
                <a:cs typeface="Arial"/>
                <a:sym typeface="Arial"/>
              </a:rPr>
              <a:t>Drive granular hardening policies against climate change and cyber-attacks </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87783" y="422210"/>
            <a:ext cx="7234732" cy="539563"/>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US" sz="2800">
                <a:solidFill>
                  <a:schemeClr val="dk1"/>
                </a:solidFill>
                <a:latin typeface="Arial"/>
                <a:ea typeface="Arial"/>
                <a:cs typeface="Arial"/>
                <a:sym typeface="Arial"/>
              </a:rPr>
              <a:t>Natural Hazards and Cyber-attacks disrupt critical infrastructures</a:t>
            </a:r>
            <a:endParaRPr sz="2800">
              <a:solidFill>
                <a:schemeClr val="dk1"/>
              </a:solidFill>
              <a:latin typeface="Arial"/>
              <a:ea typeface="Arial"/>
              <a:cs typeface="Arial"/>
              <a:sym typeface="Arial"/>
            </a:endParaRPr>
          </a:p>
        </p:txBody>
      </p:sp>
      <p:sp>
        <p:nvSpPr>
          <p:cNvPr id="98" name="Google Shape;98;p3"/>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900"/>
              <a:buFont typeface="Arial"/>
              <a:buNone/>
            </a:pPr>
            <a:r>
              <a:t/>
            </a:r>
            <a:endParaRPr b="1" i="0" sz="900" u="none" cap="none" strike="noStrike">
              <a:solidFill>
                <a:schemeClr val="accent2"/>
              </a:solidFill>
              <a:latin typeface="Montserrat ExtraBold"/>
              <a:ea typeface="Montserrat ExtraBold"/>
              <a:cs typeface="Montserrat ExtraBold"/>
              <a:sym typeface="Montserrat ExtraBold"/>
            </a:endParaRPr>
          </a:p>
        </p:txBody>
      </p:sp>
      <p:pic>
        <p:nvPicPr>
          <p:cNvPr descr="지도이(가) 표시된 사진&#10;&#10;자동 생성된 설명" id="99" name="Google Shape;99;p3"/>
          <p:cNvPicPr preferRelativeResize="0"/>
          <p:nvPr/>
        </p:nvPicPr>
        <p:blipFill rotWithShape="1">
          <a:blip r:embed="rId3">
            <a:alphaModFix/>
          </a:blip>
          <a:srcRect b="0" l="0" r="0" t="0"/>
          <a:stretch/>
        </p:blipFill>
        <p:spPr>
          <a:xfrm>
            <a:off x="2721" y="910029"/>
            <a:ext cx="3784147" cy="2153227"/>
          </a:xfrm>
          <a:prstGeom prst="rect">
            <a:avLst/>
          </a:prstGeom>
          <a:noFill/>
          <a:ln>
            <a:noFill/>
          </a:ln>
        </p:spPr>
      </p:pic>
      <p:pic>
        <p:nvPicPr>
          <p:cNvPr descr="텍스트, 실외이(가) 표시된 사진&#10;&#10;자동 생성된 설명" id="100" name="Google Shape;100;p3"/>
          <p:cNvPicPr preferRelativeResize="0"/>
          <p:nvPr/>
        </p:nvPicPr>
        <p:blipFill rotWithShape="1">
          <a:blip r:embed="rId4">
            <a:alphaModFix/>
          </a:blip>
          <a:srcRect b="0" l="0" r="0" t="0"/>
          <a:stretch/>
        </p:blipFill>
        <p:spPr>
          <a:xfrm>
            <a:off x="2721" y="3057464"/>
            <a:ext cx="3784146" cy="2083377"/>
          </a:xfrm>
          <a:prstGeom prst="rect">
            <a:avLst/>
          </a:prstGeom>
          <a:noFill/>
          <a:ln>
            <a:noFill/>
          </a:ln>
        </p:spPr>
      </p:pic>
      <p:grpSp>
        <p:nvGrpSpPr>
          <p:cNvPr id="101" name="Google Shape;101;p3"/>
          <p:cNvGrpSpPr/>
          <p:nvPr/>
        </p:nvGrpSpPr>
        <p:grpSpPr>
          <a:xfrm>
            <a:off x="4216245" y="966278"/>
            <a:ext cx="4500440" cy="1721160"/>
            <a:chOff x="4216245" y="966278"/>
            <a:chExt cx="4500440" cy="1721160"/>
          </a:xfrm>
        </p:grpSpPr>
        <p:sp>
          <p:nvSpPr>
            <p:cNvPr id="102" name="Google Shape;102;p3"/>
            <p:cNvSpPr txBox="1"/>
            <p:nvPr/>
          </p:nvSpPr>
          <p:spPr>
            <a:xfrm>
              <a:off x="4216245" y="966278"/>
              <a:ext cx="3974645"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chemeClr val="dk1"/>
                  </a:solidFill>
                  <a:latin typeface="Arial"/>
                  <a:ea typeface="Arial"/>
                  <a:cs typeface="Arial"/>
                  <a:sym typeface="Arial"/>
                </a:rPr>
                <a:t>Hurricane Ida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3"/>
            <p:cNvSpPr txBox="1"/>
            <p:nvPr/>
          </p:nvSpPr>
          <p:spPr>
            <a:xfrm>
              <a:off x="4571950" y="1363999"/>
              <a:ext cx="4144735"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57,000 power outages</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Damage of ~$95 billion</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~200 water utilities experienced outage</a:t>
              </a:r>
              <a:endParaRPr/>
            </a:p>
          </p:txBody>
        </p:sp>
      </p:grpSp>
      <p:grpSp>
        <p:nvGrpSpPr>
          <p:cNvPr id="104" name="Google Shape;104;p3"/>
          <p:cNvGrpSpPr/>
          <p:nvPr/>
        </p:nvGrpSpPr>
        <p:grpSpPr>
          <a:xfrm>
            <a:off x="4216245" y="2620999"/>
            <a:ext cx="5778545" cy="2387623"/>
            <a:chOff x="4216245" y="2620999"/>
            <a:chExt cx="5778545" cy="2387623"/>
          </a:xfrm>
        </p:grpSpPr>
        <p:sp>
          <p:nvSpPr>
            <p:cNvPr id="105" name="Google Shape;105;p3"/>
            <p:cNvSpPr txBox="1"/>
            <p:nvPr/>
          </p:nvSpPr>
          <p:spPr>
            <a:xfrm>
              <a:off x="4216245" y="2620999"/>
              <a:ext cx="5778545"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7030A0"/>
                  </a:solidFill>
                  <a:latin typeface="Arial"/>
                  <a:ea typeface="Arial"/>
                  <a:cs typeface="Arial"/>
                  <a:sym typeface="Arial"/>
                </a:rPr>
                <a:t>Florida Water Treatment Plant Cyberattack</a:t>
              </a:r>
              <a:endParaRPr/>
            </a:p>
          </p:txBody>
        </p:sp>
        <p:sp>
          <p:nvSpPr>
            <p:cNvPr id="106" name="Google Shape;106;p3"/>
            <p:cNvSpPr txBox="1"/>
            <p:nvPr/>
          </p:nvSpPr>
          <p:spPr>
            <a:xfrm>
              <a:off x="4571950" y="3377406"/>
              <a:ext cx="4362449"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Hackers attacked water-treatment system in Oldsmar, FL</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Attempted to raise the level of sodium hydroxide</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Concerning despite safeguard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0"/>
          <p:cNvSpPr/>
          <p:nvPr/>
        </p:nvSpPr>
        <p:spPr>
          <a:xfrm>
            <a:off x="1296450" y="3199870"/>
            <a:ext cx="6551100" cy="1057275"/>
          </a:xfrm>
          <a:prstGeom prst="roundRect">
            <a:avLst>
              <a:gd fmla="val 16667" name="adj"/>
            </a:avLst>
          </a:prstGeom>
          <a:solidFill>
            <a:srgbClr val="C2A4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30"/>
          <p:cNvSpPr txBox="1"/>
          <p:nvPr>
            <p:ph idx="1" type="body"/>
          </p:nvPr>
        </p:nvSpPr>
        <p:spPr>
          <a:xfrm>
            <a:off x="1296450" y="859931"/>
            <a:ext cx="6551100" cy="3423638"/>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Motivation and Intention</a:t>
            </a:r>
            <a:endParaRPr sz="2400">
              <a:latin typeface="Arial"/>
              <a:ea typeface="Arial"/>
              <a:cs typeface="Arial"/>
              <a:sym typeface="Arial"/>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Need for the project </a:t>
            </a:r>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Key research questions</a:t>
            </a:r>
            <a:endParaRPr b="1" sz="20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r">
              <a:lnSpc>
                <a:spcPct val="100000"/>
              </a:lnSpc>
              <a:spcBef>
                <a:spcPts val="0"/>
              </a:spcBef>
              <a:spcAft>
                <a:spcPts val="0"/>
              </a:spcAft>
              <a:buSzPts val="1800"/>
              <a:buNone/>
            </a:pPr>
            <a:r>
              <a:rPr b="1" lang="en-US" sz="2400">
                <a:solidFill>
                  <a:srgbClr val="410469"/>
                </a:solidFill>
                <a:latin typeface="Arial"/>
                <a:ea typeface="Arial"/>
                <a:cs typeface="Arial"/>
                <a:sym typeface="Arial"/>
              </a:rPr>
              <a:t>Scenarios</a:t>
            </a:r>
            <a:endParaRPr sz="2400">
              <a:latin typeface="Arial"/>
              <a:ea typeface="Arial"/>
              <a:cs typeface="Arial"/>
              <a:sym typeface="Arial"/>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Database creation</a:t>
            </a:r>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Challenges and lessons learnt</a:t>
            </a:r>
            <a:endParaRPr b="1" sz="16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Conclusions</a:t>
            </a:r>
            <a:endParaRPr sz="2400">
              <a:latin typeface="Arial"/>
              <a:ea typeface="Arial"/>
              <a:cs typeface="Arial"/>
              <a:sym typeface="Arial"/>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Challenges and Limitation</a:t>
            </a:r>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Contribution</a:t>
            </a:r>
            <a:endParaRPr/>
          </a:p>
        </p:txBody>
      </p:sp>
      <p:cxnSp>
        <p:nvCxnSpPr>
          <p:cNvPr id="548" name="Google Shape;548;p30"/>
          <p:cNvCxnSpPr/>
          <p:nvPr/>
        </p:nvCxnSpPr>
        <p:spPr>
          <a:xfrm>
            <a:off x="3375639" y="2088400"/>
            <a:ext cx="4361400" cy="0"/>
          </a:xfrm>
          <a:prstGeom prst="straightConnector1">
            <a:avLst/>
          </a:prstGeom>
          <a:noFill/>
          <a:ln cap="flat" cmpd="sng" w="9525">
            <a:solidFill>
              <a:srgbClr val="9665B6"/>
            </a:solidFill>
            <a:prstDash val="solid"/>
            <a:round/>
            <a:headEnd len="sm" w="sm" type="none"/>
            <a:tailEnd len="sm" w="sm" type="none"/>
          </a:ln>
        </p:spPr>
      </p:cxnSp>
      <p:cxnSp>
        <p:nvCxnSpPr>
          <p:cNvPr id="549" name="Google Shape;549;p30"/>
          <p:cNvCxnSpPr/>
          <p:nvPr/>
        </p:nvCxnSpPr>
        <p:spPr>
          <a:xfrm>
            <a:off x="1353158" y="3174276"/>
            <a:ext cx="4361400" cy="0"/>
          </a:xfrm>
          <a:prstGeom prst="straightConnector1">
            <a:avLst/>
          </a:prstGeom>
          <a:noFill/>
          <a:ln cap="flat" cmpd="sng" w="9525">
            <a:solidFill>
              <a:srgbClr val="9665B6"/>
            </a:solidFill>
            <a:prstDash val="solid"/>
            <a:round/>
            <a:headEnd len="sm" w="sm" type="none"/>
            <a:tailEnd len="sm" w="sm" type="none"/>
          </a:ln>
        </p:spPr>
      </p:cxnSp>
      <p:sp>
        <p:nvSpPr>
          <p:cNvPr id="550" name="Google Shape;550;p30"/>
          <p:cNvSpPr txBox="1"/>
          <p:nvPr/>
        </p:nvSpPr>
        <p:spPr>
          <a:xfrm>
            <a:off x="776736" y="290913"/>
            <a:ext cx="6551100" cy="6579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57068C"/>
              </a:buClr>
              <a:buSzPts val="4800"/>
              <a:buFont typeface="Frank Ruhl Libre"/>
              <a:buNone/>
            </a:pPr>
            <a:r>
              <a:rPr b="1" i="0" lang="en-US" sz="3600" u="none" cap="none" strike="noStrike">
                <a:solidFill>
                  <a:srgbClr val="57068C"/>
                </a:solidFill>
                <a:latin typeface="Arial"/>
                <a:ea typeface="Arial"/>
                <a:cs typeface="Arial"/>
                <a:sym typeface="Arial"/>
              </a:rPr>
              <a:t>Agenda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1"/>
          <p:cNvSpPr/>
          <p:nvPr/>
        </p:nvSpPr>
        <p:spPr>
          <a:xfrm>
            <a:off x="5772921" y="881156"/>
            <a:ext cx="2908356" cy="3619407"/>
          </a:xfrm>
          <a:prstGeom prst="roundRect">
            <a:avLst>
              <a:gd fmla="val 16667" name="adj"/>
            </a:avLst>
          </a:prstGeom>
          <a:solidFill>
            <a:srgbClr val="E6DCEC"/>
          </a:solidFill>
          <a:ln cap="flat" cmpd="sng" w="9525">
            <a:solidFill>
              <a:srgbClr val="9D76B7"/>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Combined Sewer Outflow network</a:t>
            </a:r>
            <a:endParaRPr/>
          </a:p>
          <a:p>
            <a:pPr indent="-158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Precipitation impact on city </a:t>
            </a:r>
            <a:endParaRPr/>
          </a:p>
          <a:p>
            <a:pPr indent="-158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Demographics correlated to sewer issues</a:t>
            </a:r>
            <a:endParaRPr/>
          </a:p>
        </p:txBody>
      </p:sp>
      <p:sp>
        <p:nvSpPr>
          <p:cNvPr id="556" name="Google Shape;556;p31"/>
          <p:cNvSpPr/>
          <p:nvPr/>
        </p:nvSpPr>
        <p:spPr>
          <a:xfrm>
            <a:off x="306327" y="881156"/>
            <a:ext cx="2908356" cy="3619407"/>
          </a:xfrm>
          <a:prstGeom prst="roundRect">
            <a:avLst>
              <a:gd fmla="val 16667" name="adj"/>
            </a:avLst>
          </a:prstGeom>
          <a:solidFill>
            <a:srgbClr val="E6DCEC"/>
          </a:solidFill>
          <a:ln cap="flat" cmpd="sng" w="9525">
            <a:solidFill>
              <a:srgbClr val="9D76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End-to-end Water supply network</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Water consumption current demand</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Future demand and treatment needs</a:t>
            </a:r>
            <a:endParaRPr/>
          </a:p>
          <a:p>
            <a:pPr indent="0" lvl="0" marL="0" marR="0" rtl="0" algn="ctr">
              <a:lnSpc>
                <a:spcPct val="100000"/>
              </a:lnSpc>
              <a:spcBef>
                <a:spcPts val="0"/>
              </a:spcBef>
              <a:spcAft>
                <a:spcPts val="0"/>
              </a:spcAft>
              <a:buNone/>
            </a:pPr>
            <a:r>
              <a:rPr b="0" i="0" lang="en-US" sz="2000" u="none" cap="none" strike="noStrike">
                <a:solidFill>
                  <a:schemeClr val="accent2"/>
                </a:solidFill>
                <a:latin typeface="Arial"/>
                <a:ea typeface="Arial"/>
                <a:cs typeface="Arial"/>
                <a:sym typeface="Arial"/>
              </a:rPr>
              <a:t> </a:t>
            </a:r>
            <a:endParaRPr/>
          </a:p>
        </p:txBody>
      </p:sp>
      <p:sp>
        <p:nvSpPr>
          <p:cNvPr id="557" name="Google Shape;557;p31"/>
          <p:cNvSpPr txBox="1"/>
          <p:nvPr>
            <p:ph type="title"/>
          </p:nvPr>
        </p:nvSpPr>
        <p:spPr>
          <a:xfrm>
            <a:off x="292817" y="223256"/>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Contributions of the project</a:t>
            </a:r>
            <a:endParaRPr/>
          </a:p>
        </p:txBody>
      </p:sp>
      <p:grpSp>
        <p:nvGrpSpPr>
          <p:cNvPr id="558" name="Google Shape;558;p31"/>
          <p:cNvGrpSpPr/>
          <p:nvPr/>
        </p:nvGrpSpPr>
        <p:grpSpPr>
          <a:xfrm>
            <a:off x="2846478" y="1553589"/>
            <a:ext cx="3160522" cy="1682346"/>
            <a:chOff x="2846478" y="1553589"/>
            <a:chExt cx="3160522" cy="1682346"/>
          </a:xfrm>
        </p:grpSpPr>
        <p:grpSp>
          <p:nvGrpSpPr>
            <p:cNvPr id="559" name="Google Shape;559;p31"/>
            <p:cNvGrpSpPr/>
            <p:nvPr/>
          </p:nvGrpSpPr>
          <p:grpSpPr>
            <a:xfrm>
              <a:off x="2846478" y="1553589"/>
              <a:ext cx="3160522" cy="1682346"/>
              <a:chOff x="79465" y="410589"/>
              <a:chExt cx="3160522" cy="1682346"/>
            </a:xfrm>
          </p:grpSpPr>
          <p:sp>
            <p:nvSpPr>
              <p:cNvPr id="560" name="Google Shape;560;p31"/>
              <p:cNvSpPr/>
              <p:nvPr/>
            </p:nvSpPr>
            <p:spPr>
              <a:xfrm>
                <a:off x="79465" y="591677"/>
                <a:ext cx="1320133" cy="1320133"/>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txBox="1"/>
              <p:nvPr/>
            </p:nvSpPr>
            <p:spPr>
              <a:xfrm>
                <a:off x="272794" y="785006"/>
                <a:ext cx="933475" cy="933475"/>
              </a:xfrm>
              <a:prstGeom prst="rect">
                <a:avLst/>
              </a:prstGeom>
              <a:noFill/>
              <a:ln>
                <a:noFill/>
              </a:ln>
            </p:spPr>
            <p:txBody>
              <a:bodyPr anchorCtr="0" anchor="ctr" bIns="20300" lIns="20300" spcFirstLastPara="1" rIns="20300" wrap="square" tIns="203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Water</a:t>
                </a:r>
                <a:endParaRPr/>
              </a:p>
            </p:txBody>
          </p:sp>
          <p:sp>
            <p:nvSpPr>
              <p:cNvPr id="562" name="Google Shape;562;p31"/>
              <p:cNvSpPr/>
              <p:nvPr/>
            </p:nvSpPr>
            <p:spPr>
              <a:xfrm rot="-3220">
                <a:off x="1275893" y="410931"/>
                <a:ext cx="729797" cy="445545"/>
              </a:xfrm>
              <a:prstGeom prst="rightArrow">
                <a:avLst>
                  <a:gd fmla="val 60000" name="adj1"/>
                  <a:gd fmla="val 50000" name="adj2"/>
                </a:avLst>
              </a:prstGeom>
              <a:solidFill>
                <a:srgbClr val="CAB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txBox="1"/>
              <p:nvPr/>
            </p:nvSpPr>
            <p:spPr>
              <a:xfrm rot="-3220">
                <a:off x="1275893" y="500103"/>
                <a:ext cx="596134" cy="26732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564" name="Google Shape;564;p31"/>
              <p:cNvSpPr/>
              <p:nvPr/>
            </p:nvSpPr>
            <p:spPr>
              <a:xfrm>
                <a:off x="1919854" y="591677"/>
                <a:ext cx="1320133" cy="1320133"/>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txBox="1"/>
              <p:nvPr/>
            </p:nvSpPr>
            <p:spPr>
              <a:xfrm>
                <a:off x="2113183" y="785006"/>
                <a:ext cx="933475" cy="933475"/>
              </a:xfrm>
              <a:prstGeom prst="rect">
                <a:avLst/>
              </a:prstGeom>
              <a:noFill/>
              <a:ln>
                <a:noFill/>
              </a:ln>
            </p:spPr>
            <p:txBody>
              <a:bodyPr anchorCtr="0" anchor="ctr" bIns="20300" lIns="20300" spcFirstLastPara="1" rIns="20300" wrap="square" tIns="20300">
                <a:noAutofit/>
              </a:bodyPr>
              <a:lstStyle/>
              <a:p>
                <a:pPr indent="0" lvl="0" marL="0" marR="0" rtl="0" algn="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Waste- water</a:t>
                </a:r>
                <a:endParaRPr/>
              </a:p>
            </p:txBody>
          </p:sp>
          <p:sp>
            <p:nvSpPr>
              <p:cNvPr id="566" name="Google Shape;566;p31"/>
              <p:cNvSpPr/>
              <p:nvPr/>
            </p:nvSpPr>
            <p:spPr>
              <a:xfrm rot="-10796780">
                <a:off x="1317202" y="1647049"/>
                <a:ext cx="729797" cy="445545"/>
              </a:xfrm>
              <a:prstGeom prst="rightArrow">
                <a:avLst>
                  <a:gd fmla="val 60000" name="adj1"/>
                  <a:gd fmla="val 50000" name="adj2"/>
                </a:avLst>
              </a:prstGeom>
              <a:solidFill>
                <a:srgbClr val="CAB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txBox="1"/>
              <p:nvPr/>
            </p:nvSpPr>
            <p:spPr>
              <a:xfrm rot="3220">
                <a:off x="1450865" y="1736221"/>
                <a:ext cx="596134" cy="26732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grpSp>
        <p:pic>
          <p:nvPicPr>
            <p:cNvPr descr="Handwashing with solid fill" id="568" name="Google Shape;568;p31"/>
            <p:cNvPicPr preferRelativeResize="0"/>
            <p:nvPr/>
          </p:nvPicPr>
          <p:blipFill rotWithShape="1">
            <a:blip r:embed="rId3">
              <a:alphaModFix/>
            </a:blip>
            <a:srcRect b="0" l="0" r="0" t="0"/>
            <a:stretch/>
          </p:blipFill>
          <p:spPr>
            <a:xfrm>
              <a:off x="3193264" y="2135984"/>
              <a:ext cx="914400" cy="914400"/>
            </a:xfrm>
            <a:prstGeom prst="rect">
              <a:avLst/>
            </a:prstGeom>
            <a:noFill/>
            <a:ln>
              <a:noFill/>
            </a:ln>
          </p:spPr>
        </p:pic>
        <p:pic>
          <p:nvPicPr>
            <p:cNvPr descr="Waste water - Free industry icons" id="569" name="Google Shape;569;p31"/>
            <p:cNvPicPr preferRelativeResize="0"/>
            <p:nvPr/>
          </p:nvPicPr>
          <p:blipFill rotWithShape="1">
            <a:blip r:embed="rId4">
              <a:alphaModFix/>
            </a:blip>
            <a:srcRect b="0" l="0" r="0" t="0"/>
            <a:stretch/>
          </p:blipFill>
          <p:spPr>
            <a:xfrm>
              <a:off x="4619623" y="2164562"/>
              <a:ext cx="723900" cy="7239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2"/>
          <p:cNvSpPr/>
          <p:nvPr/>
        </p:nvSpPr>
        <p:spPr>
          <a:xfrm>
            <a:off x="5703487" y="763651"/>
            <a:ext cx="2908356" cy="3619407"/>
          </a:xfrm>
          <a:prstGeom prst="roundRect">
            <a:avLst>
              <a:gd fmla="val 16667" name="adj"/>
            </a:avLst>
          </a:prstGeom>
          <a:solidFill>
            <a:srgbClr val="E6DCEC"/>
          </a:solidFill>
          <a:ln cap="flat" cmpd="sng" w="9525">
            <a:solidFill>
              <a:srgbClr val="9D76B7"/>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Arial"/>
                <a:ea typeface="Arial"/>
                <a:cs typeface="Arial"/>
                <a:sym typeface="Arial"/>
              </a:rPr>
              <a:t>Data not available publicly</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Arial"/>
                <a:ea typeface="Arial"/>
                <a:cs typeface="Arial"/>
                <a:sym typeface="Arial"/>
              </a:rPr>
              <a:t>Discrepancies in the processed data</a:t>
            </a:r>
            <a:endParaRPr b="0" i="0" sz="2000" u="none" cap="none" strike="noStrike">
              <a:solidFill>
                <a:schemeClr val="dk2"/>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Arial"/>
                <a:ea typeface="Arial"/>
                <a:cs typeface="Arial"/>
                <a:sym typeface="Arial"/>
              </a:rPr>
              <a:t>Outliers </a:t>
            </a:r>
            <a:endParaRPr b="0" i="0" sz="2000" u="none" cap="none" strike="noStrike">
              <a:solidFill>
                <a:schemeClr val="lt1"/>
              </a:solidFill>
              <a:latin typeface="Arial"/>
              <a:ea typeface="Arial"/>
              <a:cs typeface="Arial"/>
              <a:sym typeface="Arial"/>
            </a:endParaRPr>
          </a:p>
        </p:txBody>
      </p:sp>
      <p:sp>
        <p:nvSpPr>
          <p:cNvPr id="575" name="Google Shape;575;p32"/>
          <p:cNvSpPr/>
          <p:nvPr/>
        </p:nvSpPr>
        <p:spPr>
          <a:xfrm>
            <a:off x="306327" y="881156"/>
            <a:ext cx="2908356" cy="3619407"/>
          </a:xfrm>
          <a:prstGeom prst="roundRect">
            <a:avLst>
              <a:gd fmla="val 16667" name="adj"/>
            </a:avLst>
          </a:prstGeom>
          <a:solidFill>
            <a:srgbClr val="E6DCEC"/>
          </a:solidFill>
          <a:ln cap="flat" cmpd="sng" w="9525">
            <a:solidFill>
              <a:srgbClr val="9D76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Complicated distribution network</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Data not machine friendly</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2"/>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accent2"/>
                </a:solidFill>
                <a:latin typeface="Arial"/>
                <a:ea typeface="Arial"/>
                <a:cs typeface="Arial"/>
                <a:sym typeface="Arial"/>
              </a:rPr>
              <a:t>Domain knowledge needed</a:t>
            </a:r>
            <a:endParaRPr/>
          </a:p>
        </p:txBody>
      </p:sp>
      <p:sp>
        <p:nvSpPr>
          <p:cNvPr id="576" name="Google Shape;576;p32"/>
          <p:cNvSpPr txBox="1"/>
          <p:nvPr>
            <p:ph type="title"/>
          </p:nvPr>
        </p:nvSpPr>
        <p:spPr>
          <a:xfrm>
            <a:off x="292817" y="223256"/>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Challenges</a:t>
            </a:r>
            <a:endParaRPr/>
          </a:p>
        </p:txBody>
      </p:sp>
      <p:grpSp>
        <p:nvGrpSpPr>
          <p:cNvPr id="577" name="Google Shape;577;p32"/>
          <p:cNvGrpSpPr/>
          <p:nvPr/>
        </p:nvGrpSpPr>
        <p:grpSpPr>
          <a:xfrm>
            <a:off x="2846478" y="1553589"/>
            <a:ext cx="3160522" cy="1682346"/>
            <a:chOff x="2846478" y="1553589"/>
            <a:chExt cx="3160522" cy="1682346"/>
          </a:xfrm>
        </p:grpSpPr>
        <p:grpSp>
          <p:nvGrpSpPr>
            <p:cNvPr id="578" name="Google Shape;578;p32"/>
            <p:cNvGrpSpPr/>
            <p:nvPr/>
          </p:nvGrpSpPr>
          <p:grpSpPr>
            <a:xfrm>
              <a:off x="2846478" y="1553589"/>
              <a:ext cx="3160522" cy="1682346"/>
              <a:chOff x="79465" y="410589"/>
              <a:chExt cx="3160522" cy="1682346"/>
            </a:xfrm>
          </p:grpSpPr>
          <p:sp>
            <p:nvSpPr>
              <p:cNvPr id="579" name="Google Shape;579;p32"/>
              <p:cNvSpPr/>
              <p:nvPr/>
            </p:nvSpPr>
            <p:spPr>
              <a:xfrm>
                <a:off x="79465" y="591677"/>
                <a:ext cx="1320133" cy="1320133"/>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txBox="1"/>
              <p:nvPr/>
            </p:nvSpPr>
            <p:spPr>
              <a:xfrm>
                <a:off x="272794" y="785006"/>
                <a:ext cx="933475" cy="933475"/>
              </a:xfrm>
              <a:prstGeom prst="rect">
                <a:avLst/>
              </a:prstGeom>
              <a:noFill/>
              <a:ln>
                <a:noFill/>
              </a:ln>
            </p:spPr>
            <p:txBody>
              <a:bodyPr anchorCtr="0" anchor="ctr" bIns="20300" lIns="20300" spcFirstLastPara="1" rIns="20300" wrap="square" tIns="203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Water</a:t>
                </a:r>
                <a:endParaRPr/>
              </a:p>
            </p:txBody>
          </p:sp>
          <p:sp>
            <p:nvSpPr>
              <p:cNvPr id="581" name="Google Shape;581;p32"/>
              <p:cNvSpPr/>
              <p:nvPr/>
            </p:nvSpPr>
            <p:spPr>
              <a:xfrm rot="-3220">
                <a:off x="1275893" y="410931"/>
                <a:ext cx="729797" cy="445545"/>
              </a:xfrm>
              <a:prstGeom prst="rightArrow">
                <a:avLst>
                  <a:gd fmla="val 60000" name="adj1"/>
                  <a:gd fmla="val 50000" name="adj2"/>
                </a:avLst>
              </a:prstGeom>
              <a:solidFill>
                <a:srgbClr val="CAB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txBox="1"/>
              <p:nvPr/>
            </p:nvSpPr>
            <p:spPr>
              <a:xfrm rot="-3220">
                <a:off x="1275893" y="500103"/>
                <a:ext cx="596134" cy="26732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583" name="Google Shape;583;p32"/>
              <p:cNvSpPr/>
              <p:nvPr/>
            </p:nvSpPr>
            <p:spPr>
              <a:xfrm>
                <a:off x="1919854" y="591677"/>
                <a:ext cx="1320133" cy="1320133"/>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txBox="1"/>
              <p:nvPr/>
            </p:nvSpPr>
            <p:spPr>
              <a:xfrm>
                <a:off x="2113183" y="785006"/>
                <a:ext cx="933475" cy="933475"/>
              </a:xfrm>
              <a:prstGeom prst="rect">
                <a:avLst/>
              </a:prstGeom>
              <a:noFill/>
              <a:ln>
                <a:noFill/>
              </a:ln>
            </p:spPr>
            <p:txBody>
              <a:bodyPr anchorCtr="0" anchor="ctr" bIns="20300" lIns="20300" spcFirstLastPara="1" rIns="20300" wrap="square" tIns="20300">
                <a:noAutofit/>
              </a:bodyPr>
              <a:lstStyle/>
              <a:p>
                <a:pPr indent="0" lvl="0" marL="0" marR="0" rtl="0" algn="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Waste- water</a:t>
                </a:r>
                <a:endParaRPr/>
              </a:p>
            </p:txBody>
          </p:sp>
          <p:sp>
            <p:nvSpPr>
              <p:cNvPr id="585" name="Google Shape;585;p32"/>
              <p:cNvSpPr/>
              <p:nvPr/>
            </p:nvSpPr>
            <p:spPr>
              <a:xfrm rot="-10796780">
                <a:off x="1317202" y="1647049"/>
                <a:ext cx="729797" cy="445545"/>
              </a:xfrm>
              <a:prstGeom prst="rightArrow">
                <a:avLst>
                  <a:gd fmla="val 60000" name="adj1"/>
                  <a:gd fmla="val 50000" name="adj2"/>
                </a:avLst>
              </a:prstGeom>
              <a:solidFill>
                <a:srgbClr val="CAB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txBox="1"/>
              <p:nvPr/>
            </p:nvSpPr>
            <p:spPr>
              <a:xfrm rot="3220">
                <a:off x="1450865" y="1736221"/>
                <a:ext cx="596134" cy="26732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grpSp>
        <p:pic>
          <p:nvPicPr>
            <p:cNvPr descr="Handwashing with solid fill" id="587" name="Google Shape;587;p32"/>
            <p:cNvPicPr preferRelativeResize="0"/>
            <p:nvPr/>
          </p:nvPicPr>
          <p:blipFill rotWithShape="1">
            <a:blip r:embed="rId3">
              <a:alphaModFix/>
            </a:blip>
            <a:srcRect b="0" l="0" r="0" t="0"/>
            <a:stretch/>
          </p:blipFill>
          <p:spPr>
            <a:xfrm>
              <a:off x="3193264" y="2135984"/>
              <a:ext cx="914400" cy="914400"/>
            </a:xfrm>
            <a:prstGeom prst="rect">
              <a:avLst/>
            </a:prstGeom>
            <a:noFill/>
            <a:ln>
              <a:noFill/>
            </a:ln>
          </p:spPr>
        </p:pic>
        <p:pic>
          <p:nvPicPr>
            <p:cNvPr descr="Waste water - Free industry icons" id="588" name="Google Shape;588;p32"/>
            <p:cNvPicPr preferRelativeResize="0"/>
            <p:nvPr/>
          </p:nvPicPr>
          <p:blipFill rotWithShape="1">
            <a:blip r:embed="rId4">
              <a:alphaModFix/>
            </a:blip>
            <a:srcRect b="0" l="0" r="0" t="0"/>
            <a:stretch/>
          </p:blipFill>
          <p:spPr>
            <a:xfrm>
              <a:off x="4619623" y="2164562"/>
              <a:ext cx="723900" cy="7239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descr="Image result for qgis icon" id="593" name="Google Shape;593;p33"/>
          <p:cNvPicPr preferRelativeResize="0"/>
          <p:nvPr/>
        </p:nvPicPr>
        <p:blipFill rotWithShape="1">
          <a:blip r:embed="rId3">
            <a:alphaModFix/>
          </a:blip>
          <a:srcRect b="0" l="0" r="0" t="0"/>
          <a:stretch/>
        </p:blipFill>
        <p:spPr>
          <a:xfrm>
            <a:off x="3976671" y="1831561"/>
            <a:ext cx="2667000" cy="1276350"/>
          </a:xfrm>
          <a:prstGeom prst="rect">
            <a:avLst/>
          </a:prstGeom>
          <a:noFill/>
          <a:ln>
            <a:noFill/>
          </a:ln>
        </p:spPr>
      </p:pic>
      <p:sp>
        <p:nvSpPr>
          <p:cNvPr id="594" name="Google Shape;594;p33"/>
          <p:cNvSpPr txBox="1"/>
          <p:nvPr>
            <p:ph type="title"/>
          </p:nvPr>
        </p:nvSpPr>
        <p:spPr>
          <a:xfrm>
            <a:off x="238548" y="346573"/>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Data sources, tools and techniques</a:t>
            </a:r>
            <a:endParaRPr/>
          </a:p>
        </p:txBody>
      </p:sp>
      <p:pic>
        <p:nvPicPr>
          <p:cNvPr descr="Logo, company name&#10;&#10;Description automatically generated" id="595" name="Google Shape;595;p33"/>
          <p:cNvPicPr preferRelativeResize="0"/>
          <p:nvPr/>
        </p:nvPicPr>
        <p:blipFill rotWithShape="1">
          <a:blip r:embed="rId4">
            <a:alphaModFix/>
          </a:blip>
          <a:srcRect b="0" l="0" r="0" t="0"/>
          <a:stretch/>
        </p:blipFill>
        <p:spPr>
          <a:xfrm>
            <a:off x="238548" y="885825"/>
            <a:ext cx="3933825" cy="1162050"/>
          </a:xfrm>
          <a:prstGeom prst="rect">
            <a:avLst/>
          </a:prstGeom>
          <a:noFill/>
          <a:ln>
            <a:noFill/>
          </a:ln>
        </p:spPr>
      </p:pic>
      <p:pic>
        <p:nvPicPr>
          <p:cNvPr descr="Logo&#10;&#10;Description automatically generated" id="596" name="Google Shape;596;p33"/>
          <p:cNvPicPr preferRelativeResize="0"/>
          <p:nvPr/>
        </p:nvPicPr>
        <p:blipFill rotWithShape="1">
          <a:blip r:embed="rId5">
            <a:alphaModFix/>
          </a:blip>
          <a:srcRect b="0" l="0" r="0" t="0"/>
          <a:stretch/>
        </p:blipFill>
        <p:spPr>
          <a:xfrm>
            <a:off x="4617174" y="411162"/>
            <a:ext cx="3119397" cy="1755775"/>
          </a:xfrm>
          <a:prstGeom prst="rect">
            <a:avLst/>
          </a:prstGeom>
          <a:noFill/>
          <a:ln>
            <a:noFill/>
          </a:ln>
        </p:spPr>
      </p:pic>
      <p:grpSp>
        <p:nvGrpSpPr>
          <p:cNvPr id="597" name="Google Shape;597;p33"/>
          <p:cNvGrpSpPr/>
          <p:nvPr/>
        </p:nvGrpSpPr>
        <p:grpSpPr>
          <a:xfrm>
            <a:off x="5121275" y="3011490"/>
            <a:ext cx="2304392" cy="1675820"/>
            <a:chOff x="5998414" y="3176498"/>
            <a:chExt cx="1976528" cy="1466361"/>
          </a:xfrm>
        </p:grpSpPr>
        <p:pic>
          <p:nvPicPr>
            <p:cNvPr descr="A picture containing diagram&#10;&#10;Description automatically generated" id="598" name="Google Shape;598;p33"/>
            <p:cNvPicPr preferRelativeResize="0"/>
            <p:nvPr/>
          </p:nvPicPr>
          <p:blipFill rotWithShape="1">
            <a:blip r:embed="rId6">
              <a:alphaModFix/>
            </a:blip>
            <a:srcRect b="10842" l="0" r="0" t="77123"/>
            <a:stretch/>
          </p:blipFill>
          <p:spPr>
            <a:xfrm>
              <a:off x="6071439" y="4413761"/>
              <a:ext cx="1903503" cy="229098"/>
            </a:xfrm>
            <a:prstGeom prst="rect">
              <a:avLst/>
            </a:prstGeom>
            <a:noFill/>
            <a:ln>
              <a:noFill/>
            </a:ln>
          </p:spPr>
        </p:pic>
        <p:pic>
          <p:nvPicPr>
            <p:cNvPr descr="A picture containing diagram&#10;&#10;Description automatically generated" id="599" name="Google Shape;599;p33"/>
            <p:cNvPicPr preferRelativeResize="0"/>
            <p:nvPr/>
          </p:nvPicPr>
          <p:blipFill rotWithShape="1">
            <a:blip r:embed="rId6">
              <a:alphaModFix/>
            </a:blip>
            <a:srcRect b="36195" l="0" r="0" t="0"/>
            <a:stretch/>
          </p:blipFill>
          <p:spPr>
            <a:xfrm>
              <a:off x="5998414" y="3176498"/>
              <a:ext cx="1903503" cy="1214528"/>
            </a:xfrm>
            <a:prstGeom prst="rect">
              <a:avLst/>
            </a:prstGeom>
            <a:noFill/>
            <a:ln>
              <a:noFill/>
            </a:ln>
          </p:spPr>
        </p:pic>
      </p:grpSp>
      <p:pic>
        <p:nvPicPr>
          <p:cNvPr descr="Text&#10;&#10;Description automatically generated with medium confidence" id="600" name="Google Shape;600;p33"/>
          <p:cNvPicPr preferRelativeResize="0"/>
          <p:nvPr/>
        </p:nvPicPr>
        <p:blipFill rotWithShape="1">
          <a:blip r:embed="rId7">
            <a:alphaModFix/>
          </a:blip>
          <a:srcRect b="0" l="0" r="0" t="0"/>
          <a:stretch/>
        </p:blipFill>
        <p:spPr>
          <a:xfrm>
            <a:off x="1214475" y="1876425"/>
            <a:ext cx="1981970" cy="1040534"/>
          </a:xfrm>
          <a:prstGeom prst="rect">
            <a:avLst/>
          </a:prstGeom>
          <a:noFill/>
          <a:ln>
            <a:noFill/>
          </a:ln>
        </p:spPr>
      </p:pic>
      <p:pic>
        <p:nvPicPr>
          <p:cNvPr descr="Image result for usgs icon" id="601" name="Google Shape;601;p33"/>
          <p:cNvPicPr preferRelativeResize="0"/>
          <p:nvPr/>
        </p:nvPicPr>
        <p:blipFill rotWithShape="1">
          <a:blip r:embed="rId8">
            <a:alphaModFix/>
          </a:blip>
          <a:srcRect b="0" l="0" r="0" t="0"/>
          <a:stretch/>
        </p:blipFill>
        <p:spPr>
          <a:xfrm>
            <a:off x="1574585" y="3194050"/>
            <a:ext cx="1181100" cy="1181100"/>
          </a:xfrm>
          <a:prstGeom prst="rect">
            <a:avLst/>
          </a:prstGeom>
          <a:noFill/>
          <a:ln>
            <a:noFill/>
          </a:ln>
        </p:spPr>
      </p:pic>
      <p:pic>
        <p:nvPicPr>
          <p:cNvPr descr="Image result for linear regression icon" id="602" name="Google Shape;602;p33"/>
          <p:cNvPicPr preferRelativeResize="0"/>
          <p:nvPr/>
        </p:nvPicPr>
        <p:blipFill rotWithShape="1">
          <a:blip r:embed="rId9">
            <a:alphaModFix/>
          </a:blip>
          <a:srcRect b="9348" l="0" r="0" t="0"/>
          <a:stretch/>
        </p:blipFill>
        <p:spPr>
          <a:xfrm>
            <a:off x="3948446" y="3180310"/>
            <a:ext cx="1571312" cy="1608629"/>
          </a:xfrm>
          <a:prstGeom prst="rect">
            <a:avLst/>
          </a:prstGeom>
          <a:noFill/>
          <a:ln>
            <a:noFill/>
          </a:ln>
        </p:spPr>
      </p:pic>
      <p:grpSp>
        <p:nvGrpSpPr>
          <p:cNvPr id="603" name="Google Shape;603;p33"/>
          <p:cNvGrpSpPr/>
          <p:nvPr/>
        </p:nvGrpSpPr>
        <p:grpSpPr>
          <a:xfrm>
            <a:off x="7101463" y="2898360"/>
            <a:ext cx="1711739" cy="1766489"/>
            <a:chOff x="7101463" y="2895185"/>
            <a:chExt cx="1711739" cy="1766489"/>
          </a:xfrm>
        </p:grpSpPr>
        <p:grpSp>
          <p:nvGrpSpPr>
            <p:cNvPr id="604" name="Google Shape;604;p33"/>
            <p:cNvGrpSpPr/>
            <p:nvPr/>
          </p:nvGrpSpPr>
          <p:grpSpPr>
            <a:xfrm>
              <a:off x="7101463" y="2895185"/>
              <a:ext cx="1711739" cy="1711739"/>
              <a:chOff x="7101463" y="3107910"/>
              <a:chExt cx="1711739" cy="1711739"/>
            </a:xfrm>
          </p:grpSpPr>
          <p:pic>
            <p:nvPicPr>
              <p:cNvPr descr="GIS Concept Data Layers for Infographic | Stock vector | Colourbox" id="605" name="Google Shape;605;p33"/>
              <p:cNvPicPr preferRelativeResize="0"/>
              <p:nvPr/>
            </p:nvPicPr>
            <p:blipFill rotWithShape="1">
              <a:blip r:embed="rId10">
                <a:alphaModFix/>
              </a:blip>
              <a:srcRect b="0" l="0" r="0" t="0"/>
              <a:stretch/>
            </p:blipFill>
            <p:spPr>
              <a:xfrm>
                <a:off x="7101463" y="3107910"/>
                <a:ext cx="1711739" cy="1711739"/>
              </a:xfrm>
              <a:prstGeom prst="rect">
                <a:avLst/>
              </a:prstGeom>
              <a:noFill/>
              <a:ln>
                <a:noFill/>
              </a:ln>
            </p:spPr>
          </p:pic>
          <p:sp>
            <p:nvSpPr>
              <p:cNvPr id="606" name="Google Shape;606;p33"/>
              <p:cNvSpPr/>
              <p:nvPr/>
            </p:nvSpPr>
            <p:spPr>
              <a:xfrm>
                <a:off x="7718425" y="3740151"/>
                <a:ext cx="473075" cy="454024"/>
              </a:xfrm>
              <a:prstGeom prst="ellipse">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arker with solid fill" id="607" name="Google Shape;607;p33"/>
              <p:cNvPicPr preferRelativeResize="0"/>
              <p:nvPr/>
            </p:nvPicPr>
            <p:blipFill rotWithShape="1">
              <a:blip r:embed="rId11">
                <a:alphaModFix/>
              </a:blip>
              <a:srcRect b="0" l="0" r="0" t="0"/>
              <a:stretch/>
            </p:blipFill>
            <p:spPr>
              <a:xfrm>
                <a:off x="7682714" y="3562451"/>
                <a:ext cx="544496" cy="544496"/>
              </a:xfrm>
              <a:prstGeom prst="rect">
                <a:avLst/>
              </a:prstGeom>
              <a:noFill/>
              <a:ln>
                <a:noFill/>
              </a:ln>
            </p:spPr>
          </p:pic>
        </p:grpSp>
        <p:sp>
          <p:nvSpPr>
            <p:cNvPr id="608" name="Google Shape;608;p33"/>
            <p:cNvSpPr txBox="1"/>
            <p:nvPr/>
          </p:nvSpPr>
          <p:spPr>
            <a:xfrm>
              <a:off x="7407275" y="4384675"/>
              <a:ext cx="12666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191919"/>
                  </a:solidFill>
                  <a:latin typeface="Arial"/>
                  <a:ea typeface="Arial"/>
                  <a:cs typeface="Arial"/>
                  <a:sym typeface="Arial"/>
                </a:rPr>
                <a:t>Spatial Analysis</a:t>
              </a:r>
              <a:endParaRPr/>
            </a:p>
          </p:txBody>
        </p:sp>
      </p:grpSp>
      <p:pic>
        <p:nvPicPr>
          <p:cNvPr descr="Logo&#10;&#10;Description automatically generated" id="609" name="Google Shape;609;p33"/>
          <p:cNvPicPr preferRelativeResize="0"/>
          <p:nvPr/>
        </p:nvPicPr>
        <p:blipFill rotWithShape="1">
          <a:blip r:embed="rId12">
            <a:alphaModFix/>
          </a:blip>
          <a:srcRect b="0" l="0" r="0" t="0"/>
          <a:stretch/>
        </p:blipFill>
        <p:spPr>
          <a:xfrm>
            <a:off x="6184900" y="1752600"/>
            <a:ext cx="2292532" cy="1289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4"/>
          <p:cNvSpPr/>
          <p:nvPr/>
        </p:nvSpPr>
        <p:spPr>
          <a:xfrm>
            <a:off x="203200" y="4384675"/>
            <a:ext cx="1609725" cy="5683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5" name="Google Shape;615;p34"/>
          <p:cNvSpPr txBox="1"/>
          <p:nvPr>
            <p:ph type="title"/>
          </p:nvPr>
        </p:nvSpPr>
        <p:spPr>
          <a:xfrm>
            <a:off x="311700" y="587975"/>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References</a:t>
            </a:r>
            <a:endParaRPr/>
          </a:p>
        </p:txBody>
      </p:sp>
      <p:sp>
        <p:nvSpPr>
          <p:cNvPr id="616" name="Google Shape;616;p34"/>
          <p:cNvSpPr txBox="1"/>
          <p:nvPr>
            <p:ph idx="1" type="body"/>
          </p:nvPr>
        </p:nvSpPr>
        <p:spPr>
          <a:xfrm>
            <a:off x="311699" y="1089025"/>
            <a:ext cx="8289375" cy="3822700"/>
          </a:xfrm>
          <a:prstGeom prst="rect">
            <a:avLst/>
          </a:prstGeom>
          <a:noFill/>
          <a:ln>
            <a:noFill/>
          </a:ln>
        </p:spPr>
        <p:txBody>
          <a:bodyPr anchorCtr="0" anchor="t" bIns="91425" lIns="91425" spcFirstLastPara="1" rIns="91425" wrap="square" tIns="91425">
            <a:noAutofit/>
          </a:bodyPr>
          <a:lstStyle/>
          <a:p>
            <a:pPr indent="0" lvl="0" marL="114300" rtl="0" algn="l">
              <a:lnSpc>
                <a:spcPct val="125000"/>
              </a:lnSpc>
              <a:spcBef>
                <a:spcPts val="0"/>
              </a:spcBef>
              <a:spcAft>
                <a:spcPts val="0"/>
              </a:spcAft>
              <a:buSzPts val="1800"/>
              <a:buNone/>
            </a:pPr>
            <a:r>
              <a:rPr b="1" lang="en-US" sz="1400">
                <a:latin typeface="Arial"/>
                <a:ea typeface="Arial"/>
                <a:cs typeface="Arial"/>
                <a:sym typeface="Arial"/>
              </a:rPr>
              <a:t>[1]</a:t>
            </a:r>
            <a:r>
              <a:rPr lang="en-US" sz="1400">
                <a:latin typeface="Arial"/>
                <a:ea typeface="Arial"/>
                <a:cs typeface="Arial"/>
                <a:sym typeface="Arial"/>
              </a:rPr>
              <a:t> Michael Hopkins. (2012). CRITICAL NODE ANALYSIS FOR WATER DISTRIBUTION SYSTEMS USING FLOW DISTRIBUTION. Master’s thesis, California Polytechnic State University</a:t>
            </a:r>
            <a:endParaRPr/>
          </a:p>
          <a:p>
            <a:pPr indent="0" lvl="0" marL="114300" rtl="0" algn="l">
              <a:lnSpc>
                <a:spcPct val="125000"/>
              </a:lnSpc>
              <a:spcBef>
                <a:spcPts val="0"/>
              </a:spcBef>
              <a:spcAft>
                <a:spcPts val="0"/>
              </a:spcAft>
              <a:buSzPts val="1800"/>
              <a:buNone/>
            </a:pPr>
            <a:r>
              <a:rPr b="1" lang="en-US" sz="1400">
                <a:latin typeface="Arial"/>
                <a:ea typeface="Arial"/>
                <a:cs typeface="Arial"/>
                <a:sym typeface="Arial"/>
              </a:rPr>
              <a:t>[2]</a:t>
            </a:r>
            <a:r>
              <a:rPr lang="en-US" sz="1400">
                <a:latin typeface="Arial"/>
                <a:ea typeface="Arial"/>
                <a:cs typeface="Arial"/>
                <a:sym typeface="Arial"/>
              </a:rPr>
              <a:t> Diao, Kegong; Farmani, Raziyeh; Fu, Guangtao; and Butler, David, "Vulnerability Assessment Of Water Distribution Systems Using Directed And Undirected Graph Theory" (2014). CUNY Academic Works.</a:t>
            </a:r>
            <a:endParaRPr/>
          </a:p>
          <a:p>
            <a:pPr indent="0" lvl="0" marL="114300" rtl="0" algn="l">
              <a:lnSpc>
                <a:spcPct val="125000"/>
              </a:lnSpc>
              <a:spcBef>
                <a:spcPts val="0"/>
              </a:spcBef>
              <a:spcAft>
                <a:spcPts val="0"/>
              </a:spcAft>
              <a:buSzPts val="1800"/>
              <a:buNone/>
            </a:pPr>
            <a:r>
              <a:rPr b="1" lang="en-US" sz="1400">
                <a:latin typeface="Arial"/>
                <a:ea typeface="Arial"/>
                <a:cs typeface="Arial"/>
                <a:sym typeface="Arial"/>
              </a:rPr>
              <a:t>[3]</a:t>
            </a:r>
            <a:r>
              <a:rPr lang="en-US" sz="1400">
                <a:latin typeface="Arial"/>
                <a:ea typeface="Arial"/>
                <a:cs typeface="Arial"/>
                <a:sym typeface="Arial"/>
              </a:rPr>
              <a:t> Rehm, I.-S.; Friesen, J.; Pouls, K.; Busch, C.; Taubenböck, H.; Pelz, P.F. A Method for Modeling Urban Water Infrastructures Combining Geo-Referenced Data. Water 2021, 13, 2299. https:// doi.org/10.3390/w13162299</a:t>
            </a:r>
            <a:endParaRPr/>
          </a:p>
          <a:p>
            <a:pPr indent="0" lvl="0" marL="114300" rtl="0" algn="l">
              <a:lnSpc>
                <a:spcPct val="125000"/>
              </a:lnSpc>
              <a:spcBef>
                <a:spcPts val="0"/>
              </a:spcBef>
              <a:spcAft>
                <a:spcPts val="0"/>
              </a:spcAft>
              <a:buSzPts val="1800"/>
              <a:buNone/>
            </a:pPr>
            <a:r>
              <a:rPr b="1" lang="en-US" sz="1400">
                <a:latin typeface="Arial"/>
                <a:ea typeface="Arial"/>
                <a:cs typeface="Arial"/>
                <a:sym typeface="Arial"/>
              </a:rPr>
              <a:t>[4]</a:t>
            </a:r>
            <a:r>
              <a:rPr lang="en-US" sz="1400">
                <a:latin typeface="Arial"/>
                <a:ea typeface="Arial"/>
                <a:cs typeface="Arial"/>
                <a:sym typeface="Arial"/>
              </a:rPr>
              <a:t> Dandy, Graeme &amp; Simpson, Angus &amp; Murphy, Laurence. (1996). An improved genetic algorithm for pipe network optimisation. Water Resources Research. 32. </a:t>
            </a:r>
            <a:endParaRPr/>
          </a:p>
          <a:p>
            <a:pPr indent="0" lvl="0" marL="114300" rtl="0" algn="l">
              <a:lnSpc>
                <a:spcPct val="125000"/>
              </a:lnSpc>
              <a:spcBef>
                <a:spcPts val="0"/>
              </a:spcBef>
              <a:spcAft>
                <a:spcPts val="0"/>
              </a:spcAft>
              <a:buSzPts val="1800"/>
              <a:buNone/>
            </a:pPr>
            <a:r>
              <a:rPr b="1" lang="en-US" sz="1400">
                <a:latin typeface="Arial"/>
                <a:ea typeface="Arial"/>
                <a:cs typeface="Arial"/>
                <a:sym typeface="Arial"/>
              </a:rPr>
              <a:t>[5] </a:t>
            </a:r>
            <a:r>
              <a:rPr i="1" lang="en-US" sz="1400">
                <a:solidFill>
                  <a:srgbClr val="191919"/>
                </a:solidFill>
                <a:latin typeface="Arial"/>
                <a:ea typeface="Arial"/>
                <a:cs typeface="Arial"/>
                <a:sym typeface="Arial"/>
              </a:rPr>
              <a:t>The dangers of combined sewer overflows - mswmag.com</a:t>
            </a:r>
            <a:r>
              <a:rPr lang="en-US" sz="1400">
                <a:solidFill>
                  <a:srgbClr val="191919"/>
                </a:solidFill>
                <a:latin typeface="Arial"/>
                <a:ea typeface="Arial"/>
                <a:cs typeface="Arial"/>
                <a:sym typeface="Arial"/>
              </a:rPr>
              <a:t>. (n.d.). Retrieved July 27, 2022, from </a:t>
            </a:r>
            <a:r>
              <a:rPr lang="en-US" sz="1400" u="sng">
                <a:solidFill>
                  <a:srgbClr val="191919"/>
                </a:solidFill>
                <a:latin typeface="Arial"/>
                <a:ea typeface="Arial"/>
                <a:cs typeface="Arial"/>
                <a:sym typeface="Arial"/>
                <a:hlinkClick r:id="rId3">
                  <a:extLst>
                    <a:ext uri="{A12FA001-AC4F-418D-AE19-62706E023703}">
                      <ahyp:hlinkClr val="tx"/>
                    </a:ext>
                  </a:extLst>
                </a:hlinkClick>
              </a:rPr>
              <a:t>https://www.mswmag.com/online_exclusives/2019/04/the-dangers-of-combined-sewer-overflows_sc_003d9</a:t>
            </a:r>
            <a:r>
              <a:rPr lang="en-US" sz="1400">
                <a:solidFill>
                  <a:srgbClr val="191919"/>
                </a:solidFill>
                <a:latin typeface="Arial"/>
                <a:ea typeface="Arial"/>
                <a:cs typeface="Arial"/>
                <a:sym typeface="Arial"/>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5"/>
          <p:cNvSpPr txBox="1"/>
          <p:nvPr>
            <p:ph type="title"/>
          </p:nvPr>
        </p:nvSpPr>
        <p:spPr>
          <a:xfrm>
            <a:off x="1506000" y="328225"/>
            <a:ext cx="6131700" cy="16386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3600"/>
              <a:buNone/>
            </a:pPr>
            <a:r>
              <a:rPr lang="en-US">
                <a:solidFill>
                  <a:schemeClr val="accent2"/>
                </a:solidFill>
              </a:rPr>
              <a:t>Thank You!</a:t>
            </a:r>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738508" y="510833"/>
            <a:ext cx="6671791" cy="60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333333"/>
              </a:buClr>
              <a:buSzPts val="1800"/>
              <a:buFont typeface="Montserrat"/>
              <a:buNone/>
            </a:pPr>
            <a:r>
              <a:rPr b="1" lang="en-US" sz="2800">
                <a:solidFill>
                  <a:schemeClr val="dk1"/>
                </a:solidFill>
                <a:latin typeface="Arial"/>
                <a:ea typeface="Arial"/>
                <a:cs typeface="Arial"/>
                <a:sym typeface="Arial"/>
              </a:rPr>
              <a:t>Need to understand NYC’s Infrastructure Vulnerabilities</a:t>
            </a:r>
            <a:endParaRPr b="1" sz="2800">
              <a:solidFill>
                <a:schemeClr val="dk1"/>
              </a:solidFill>
              <a:latin typeface="Arial"/>
              <a:ea typeface="Arial"/>
              <a:cs typeface="Arial"/>
              <a:sym typeface="Arial"/>
            </a:endParaRPr>
          </a:p>
        </p:txBody>
      </p:sp>
      <p:sp>
        <p:nvSpPr>
          <p:cNvPr id="112" name="Google Shape;112;p4"/>
          <p:cNvSpPr txBox="1"/>
          <p:nvPr/>
        </p:nvSpPr>
        <p:spPr>
          <a:xfrm>
            <a:off x="4815840" y="1078230"/>
            <a:ext cx="429006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4876800" y="1078230"/>
            <a:ext cx="4114800" cy="929640"/>
          </a:xfrm>
          <a:prstGeom prst="roundRect">
            <a:avLst>
              <a:gd fmla="val 16667" name="adj"/>
            </a:avLst>
          </a:prstGeom>
          <a:solidFill>
            <a:srgbClr val="EAE0F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Arial"/>
                <a:ea typeface="Arial"/>
                <a:cs typeface="Arial"/>
                <a:sym typeface="Arial"/>
              </a:rPr>
              <a:t>Extreme Events(Natural Hazard,Cyber attack)</a:t>
            </a:r>
            <a:endParaRPr b="0" i="0" sz="2000" u="none" cap="none" strike="noStrike">
              <a:solidFill>
                <a:schemeClr val="dk2"/>
              </a:solidFill>
              <a:latin typeface="Arial"/>
              <a:ea typeface="Arial"/>
              <a:cs typeface="Arial"/>
              <a:sym typeface="Arial"/>
            </a:endParaRPr>
          </a:p>
        </p:txBody>
      </p:sp>
      <p:sp>
        <p:nvSpPr>
          <p:cNvPr id="114" name="Google Shape;114;p4"/>
          <p:cNvSpPr/>
          <p:nvPr/>
        </p:nvSpPr>
        <p:spPr>
          <a:xfrm>
            <a:off x="4892040" y="2349862"/>
            <a:ext cx="4114800" cy="914400"/>
          </a:xfrm>
          <a:prstGeom prst="roundRect">
            <a:avLst>
              <a:gd fmla="val 16667" name="adj"/>
            </a:avLst>
          </a:prstGeom>
          <a:solidFill>
            <a:srgbClr val="D6B1FA"/>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Arial"/>
                <a:ea typeface="Arial"/>
                <a:cs typeface="Arial"/>
                <a:sym typeface="Arial"/>
              </a:rPr>
              <a:t>Stress regional water and wastewater infrastructures</a:t>
            </a:r>
            <a:endParaRPr b="0" i="0" sz="2000" u="none" cap="none" strike="noStrike">
              <a:solidFill>
                <a:schemeClr val="dk2"/>
              </a:solidFill>
              <a:latin typeface="Arial"/>
              <a:ea typeface="Arial"/>
              <a:cs typeface="Arial"/>
              <a:sym typeface="Arial"/>
            </a:endParaRPr>
          </a:p>
        </p:txBody>
      </p:sp>
      <p:sp>
        <p:nvSpPr>
          <p:cNvPr id="115" name="Google Shape;115;p4"/>
          <p:cNvSpPr/>
          <p:nvPr/>
        </p:nvSpPr>
        <p:spPr>
          <a:xfrm>
            <a:off x="6737604" y="2003115"/>
            <a:ext cx="289560" cy="327660"/>
          </a:xfrm>
          <a:prstGeom prst="downArrow">
            <a:avLst>
              <a:gd fmla="val 50000" name="adj1"/>
              <a:gd fmla="val 50000" name="adj2"/>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16" name="Google Shape;116;p4"/>
          <p:cNvGrpSpPr/>
          <p:nvPr/>
        </p:nvGrpSpPr>
        <p:grpSpPr>
          <a:xfrm>
            <a:off x="129540" y="1310368"/>
            <a:ext cx="4610100" cy="3721690"/>
            <a:chOff x="129540" y="1310368"/>
            <a:chExt cx="4610100" cy="3721690"/>
          </a:xfrm>
        </p:grpSpPr>
        <p:pic>
          <p:nvPicPr>
            <p:cNvPr descr="텍스트이(가) 표시된 사진&#10;&#10;자동 생성된 설명" id="117" name="Google Shape;117;p4"/>
            <p:cNvPicPr preferRelativeResize="0"/>
            <p:nvPr/>
          </p:nvPicPr>
          <p:blipFill rotWithShape="1">
            <a:blip r:embed="rId3">
              <a:alphaModFix/>
            </a:blip>
            <a:srcRect b="0" l="0" r="0" t="0"/>
            <a:stretch/>
          </p:blipFill>
          <p:spPr>
            <a:xfrm>
              <a:off x="129540" y="2907983"/>
              <a:ext cx="4610100" cy="2124075"/>
            </a:xfrm>
            <a:prstGeom prst="rect">
              <a:avLst/>
            </a:prstGeom>
            <a:noFill/>
            <a:ln>
              <a:noFill/>
            </a:ln>
          </p:spPr>
        </p:pic>
        <p:sp>
          <p:nvSpPr>
            <p:cNvPr id="118" name="Google Shape;118;p4"/>
            <p:cNvSpPr/>
            <p:nvPr/>
          </p:nvSpPr>
          <p:spPr>
            <a:xfrm>
              <a:off x="712905" y="2623565"/>
              <a:ext cx="91440" cy="975360"/>
            </a:xfrm>
            <a:prstGeom prst="downArrow">
              <a:avLst>
                <a:gd fmla="val 50000" name="adj1"/>
                <a:gd fmla="val 50000" name="adj2"/>
              </a:avLst>
            </a:prstGeom>
            <a:solidFill>
              <a:srgbClr val="FF0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4"/>
            <p:cNvSpPr/>
            <p:nvPr/>
          </p:nvSpPr>
          <p:spPr>
            <a:xfrm>
              <a:off x="2980944" y="3088385"/>
              <a:ext cx="91440" cy="975360"/>
            </a:xfrm>
            <a:prstGeom prst="downArrow">
              <a:avLst>
                <a:gd fmla="val 50000" name="adj1"/>
                <a:gd fmla="val 50000" name="adj2"/>
              </a:avLst>
            </a:prstGeom>
            <a:solidFill>
              <a:srgbClr val="FF0000"/>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닫기이(가) 표시된 사진&#10;&#10;자동 생성된 설명" id="120" name="Google Shape;120;p4"/>
            <p:cNvPicPr preferRelativeResize="0"/>
            <p:nvPr/>
          </p:nvPicPr>
          <p:blipFill rotWithShape="1">
            <a:blip r:embed="rId4">
              <a:alphaModFix/>
            </a:blip>
            <a:srcRect b="0" l="0" r="0" t="0"/>
            <a:stretch/>
          </p:blipFill>
          <p:spPr>
            <a:xfrm>
              <a:off x="171042" y="1604691"/>
              <a:ext cx="1255395" cy="969645"/>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cxnSp>
          <p:nvCxnSpPr>
            <p:cNvPr id="121" name="Google Shape;121;p4"/>
            <p:cNvCxnSpPr/>
            <p:nvPr/>
          </p:nvCxnSpPr>
          <p:spPr>
            <a:xfrm flipH="1">
              <a:off x="758190" y="2804160"/>
              <a:ext cx="502920" cy="708660"/>
            </a:xfrm>
            <a:prstGeom prst="bentConnector3">
              <a:avLst>
                <a:gd fmla="val 50000" name="adj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cxnSp>
          <p:nvCxnSpPr>
            <p:cNvPr id="122" name="Google Shape;122;p4"/>
            <p:cNvCxnSpPr/>
            <p:nvPr/>
          </p:nvCxnSpPr>
          <p:spPr>
            <a:xfrm flipH="1">
              <a:off x="3103245" y="3282315"/>
              <a:ext cx="853440" cy="739140"/>
            </a:xfrm>
            <a:prstGeom prst="bentConnector3">
              <a:avLst>
                <a:gd fmla="val 50000" name="adj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id="123" name="Google Shape;123;p4"/>
            <p:cNvPicPr preferRelativeResize="0"/>
            <p:nvPr/>
          </p:nvPicPr>
          <p:blipFill rotWithShape="1">
            <a:blip r:embed="rId5">
              <a:alphaModFix/>
            </a:blip>
            <a:srcRect b="0" l="0" r="0" t="0"/>
            <a:stretch/>
          </p:blipFill>
          <p:spPr>
            <a:xfrm>
              <a:off x="3954780" y="2983230"/>
              <a:ext cx="762000" cy="52578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텍스트이(가) 표시된 사진&#10;&#10;자동 생성된 설명" id="124" name="Google Shape;124;p4"/>
            <p:cNvPicPr preferRelativeResize="0"/>
            <p:nvPr/>
          </p:nvPicPr>
          <p:blipFill rotWithShape="1">
            <a:blip r:embed="rId6">
              <a:alphaModFix/>
            </a:blip>
            <a:srcRect b="0" l="0" r="0" t="0"/>
            <a:stretch/>
          </p:blipFill>
          <p:spPr>
            <a:xfrm>
              <a:off x="1236345" y="2480310"/>
              <a:ext cx="971550" cy="609600"/>
            </a:xfrm>
            <a:prstGeom prst="rect">
              <a:avLst/>
            </a:prstGeom>
            <a:noFill/>
            <a:ln>
              <a:noFill/>
            </a:ln>
          </p:spPr>
        </p:pic>
        <p:pic>
          <p:nvPicPr>
            <p:cNvPr id="125" name="Google Shape;125;p4"/>
            <p:cNvPicPr preferRelativeResize="0"/>
            <p:nvPr/>
          </p:nvPicPr>
          <p:blipFill rotWithShape="1">
            <a:blip r:embed="rId7">
              <a:alphaModFix/>
            </a:blip>
            <a:srcRect b="0" l="0" r="0" t="0"/>
            <a:stretch/>
          </p:blipFill>
          <p:spPr>
            <a:xfrm>
              <a:off x="2209800" y="2005013"/>
              <a:ext cx="1645920" cy="1857375"/>
            </a:xfrm>
            <a:prstGeom prst="rect">
              <a:avLst/>
            </a:prstGeom>
            <a:noFill/>
            <a:ln>
              <a:noFill/>
            </a:ln>
          </p:spPr>
        </p:pic>
        <p:pic>
          <p:nvPicPr>
            <p:cNvPr id="126" name="Google Shape;126;p4"/>
            <p:cNvPicPr preferRelativeResize="0"/>
            <p:nvPr/>
          </p:nvPicPr>
          <p:blipFill rotWithShape="1">
            <a:blip r:embed="rId8">
              <a:alphaModFix/>
            </a:blip>
            <a:srcRect b="0" l="0" r="0" t="0"/>
            <a:stretch/>
          </p:blipFill>
          <p:spPr>
            <a:xfrm>
              <a:off x="3263674" y="2008006"/>
              <a:ext cx="596265" cy="596265"/>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27" name="Google Shape;127;p4"/>
            <p:cNvSpPr txBox="1"/>
            <p:nvPr/>
          </p:nvSpPr>
          <p:spPr>
            <a:xfrm>
              <a:off x="2543175" y="4086225"/>
              <a:ext cx="1516380" cy="230832"/>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62E43"/>
                  </a:solidFill>
                  <a:latin typeface="Arial"/>
                  <a:ea typeface="Arial"/>
                  <a:cs typeface="Arial"/>
                  <a:sym typeface="Arial"/>
                </a:rPr>
                <a:t>Water Treatment Plant</a:t>
              </a:r>
              <a:endParaRPr/>
            </a:p>
          </p:txBody>
        </p:sp>
        <p:sp>
          <p:nvSpPr>
            <p:cNvPr id="128" name="Google Shape;128;p4"/>
            <p:cNvSpPr txBox="1"/>
            <p:nvPr/>
          </p:nvSpPr>
          <p:spPr>
            <a:xfrm>
              <a:off x="257175" y="1310368"/>
              <a:ext cx="1080953" cy="230832"/>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62E43"/>
                  </a:solidFill>
                  <a:latin typeface="Arial"/>
                  <a:ea typeface="Arial"/>
                  <a:cs typeface="Arial"/>
                  <a:sym typeface="Arial"/>
                </a:rPr>
                <a:t>Natural Disaster</a:t>
              </a:r>
              <a:endParaRPr/>
            </a:p>
          </p:txBody>
        </p:sp>
        <p:sp>
          <p:nvSpPr>
            <p:cNvPr id="129" name="Google Shape;129;p4"/>
            <p:cNvSpPr txBox="1"/>
            <p:nvPr/>
          </p:nvSpPr>
          <p:spPr>
            <a:xfrm>
              <a:off x="2502352" y="1773010"/>
              <a:ext cx="958488" cy="230832"/>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62E43"/>
                  </a:solidFill>
                  <a:latin typeface="Arial"/>
                  <a:ea typeface="Arial"/>
                  <a:cs typeface="Arial"/>
                  <a:sym typeface="Arial"/>
                </a:rPr>
                <a:t> Cyber attack</a:t>
              </a:r>
              <a:endParaRPr b="1" i="0" sz="900" u="none" cap="none" strike="noStrike">
                <a:solidFill>
                  <a:srgbClr val="362E43"/>
                </a:solidFill>
                <a:latin typeface="Arial"/>
                <a:ea typeface="Arial"/>
                <a:cs typeface="Arial"/>
                <a:sym typeface="Arial"/>
              </a:endParaRPr>
            </a:p>
          </p:txBody>
        </p:sp>
      </p:grpSp>
      <p:sp>
        <p:nvSpPr>
          <p:cNvPr id="130" name="Google Shape;130;p4"/>
          <p:cNvSpPr/>
          <p:nvPr/>
        </p:nvSpPr>
        <p:spPr>
          <a:xfrm>
            <a:off x="4892040" y="3651885"/>
            <a:ext cx="4114800" cy="914400"/>
          </a:xfrm>
          <a:prstGeom prst="roundRect">
            <a:avLst>
              <a:gd fmla="val 16667" name="adj"/>
            </a:avLst>
          </a:prstGeom>
          <a:solidFill>
            <a:srgbClr val="C2A4D5"/>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Arial"/>
                <a:ea typeface="Arial"/>
                <a:cs typeface="Arial"/>
                <a:sym typeface="Arial"/>
              </a:rPr>
              <a:t>Need to map out the system’s vulnerabilities to build resilience </a:t>
            </a:r>
            <a:endParaRPr b="0" i="0" sz="2000" u="none" cap="none" strike="noStrike">
              <a:solidFill>
                <a:schemeClr val="dk2"/>
              </a:solidFill>
              <a:latin typeface="Arial"/>
              <a:ea typeface="Arial"/>
              <a:cs typeface="Arial"/>
              <a:sym typeface="Arial"/>
            </a:endParaRPr>
          </a:p>
        </p:txBody>
      </p:sp>
      <p:sp>
        <p:nvSpPr>
          <p:cNvPr id="131" name="Google Shape;131;p4"/>
          <p:cNvSpPr/>
          <p:nvPr/>
        </p:nvSpPr>
        <p:spPr>
          <a:xfrm>
            <a:off x="6789420" y="3271265"/>
            <a:ext cx="289560" cy="327660"/>
          </a:xfrm>
          <a:prstGeom prst="downArrow">
            <a:avLst>
              <a:gd fmla="val 50000" name="adj1"/>
              <a:gd fmla="val 50000" name="adj2"/>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p:nvPr/>
        </p:nvSpPr>
        <p:spPr>
          <a:xfrm>
            <a:off x="232682" y="3939268"/>
            <a:ext cx="1681843" cy="1016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5"/>
          <p:cNvSpPr txBox="1"/>
          <p:nvPr>
            <p:ph type="title"/>
          </p:nvPr>
        </p:nvSpPr>
        <p:spPr>
          <a:xfrm>
            <a:off x="811765" y="330658"/>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Research Questions</a:t>
            </a:r>
            <a:endParaRPr/>
          </a:p>
        </p:txBody>
      </p:sp>
      <p:grpSp>
        <p:nvGrpSpPr>
          <p:cNvPr id="138" name="Google Shape;138;p5"/>
          <p:cNvGrpSpPr/>
          <p:nvPr/>
        </p:nvGrpSpPr>
        <p:grpSpPr>
          <a:xfrm>
            <a:off x="595342" y="1295361"/>
            <a:ext cx="8008981" cy="3573924"/>
            <a:chOff x="0" y="1156"/>
            <a:chExt cx="8008981" cy="3573924"/>
          </a:xfrm>
        </p:grpSpPr>
        <p:sp>
          <p:nvSpPr>
            <p:cNvPr id="139" name="Google Shape;139;p5"/>
            <p:cNvSpPr/>
            <p:nvPr/>
          </p:nvSpPr>
          <p:spPr>
            <a:xfrm>
              <a:off x="0" y="814219"/>
              <a:ext cx="8008981" cy="8316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33774" y="1156"/>
              <a:ext cx="6211989" cy="1300143"/>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nvSpPr>
          <p:spPr>
            <a:xfrm>
              <a:off x="297242" y="64624"/>
              <a:ext cx="6085053" cy="1173207"/>
            </a:xfrm>
            <a:prstGeom prst="rect">
              <a:avLst/>
            </a:prstGeom>
            <a:noFill/>
            <a:ln>
              <a:noFill/>
            </a:ln>
          </p:spPr>
          <p:txBody>
            <a:bodyPr anchorCtr="0" anchor="ctr" bIns="0" lIns="211900" spcFirstLastPara="1" rIns="21190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What are techno-economic characteristics of water, wastewater infrastructures?</a:t>
              </a:r>
              <a:endParaRPr b="0" i="0" sz="2000" u="none" cap="none" strike="noStrike">
                <a:solidFill>
                  <a:schemeClr val="lt1"/>
                </a:solidFill>
                <a:latin typeface="Arial"/>
                <a:ea typeface="Arial"/>
                <a:cs typeface="Arial"/>
                <a:sym typeface="Arial"/>
              </a:endParaRPr>
            </a:p>
          </p:txBody>
        </p:sp>
        <p:sp>
          <p:nvSpPr>
            <p:cNvPr id="142" name="Google Shape;142;p5"/>
            <p:cNvSpPr/>
            <p:nvPr/>
          </p:nvSpPr>
          <p:spPr>
            <a:xfrm>
              <a:off x="0" y="2743480"/>
              <a:ext cx="8008981" cy="8316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554831" y="1870331"/>
              <a:ext cx="6274163" cy="1406540"/>
            </a:xfrm>
            <a:prstGeom prst="roundRect">
              <a:avLst>
                <a:gd fmla="val 16667" name="adj"/>
              </a:avLst>
            </a:prstGeom>
            <a:solidFill>
              <a:srgbClr val="7545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nvSpPr>
          <p:spPr>
            <a:xfrm>
              <a:off x="1623493" y="1938993"/>
              <a:ext cx="6136839" cy="1269216"/>
            </a:xfrm>
            <a:prstGeom prst="rect">
              <a:avLst/>
            </a:prstGeom>
            <a:noFill/>
            <a:ln>
              <a:noFill/>
            </a:ln>
          </p:spPr>
          <p:txBody>
            <a:bodyPr anchorCtr="0" anchor="ctr" bIns="0" lIns="211900" spcFirstLastPara="1" rIns="21190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Which water, and wastewater components are most vulnerable under extreme events?</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p:nvPr/>
        </p:nvSpPr>
        <p:spPr>
          <a:xfrm>
            <a:off x="1296450" y="2126958"/>
            <a:ext cx="6551100" cy="1057275"/>
          </a:xfrm>
          <a:prstGeom prst="roundRect">
            <a:avLst>
              <a:gd fmla="val 16667" name="adj"/>
            </a:avLst>
          </a:prstGeom>
          <a:solidFill>
            <a:srgbClr val="C2A4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6"/>
          <p:cNvSpPr txBox="1"/>
          <p:nvPr>
            <p:ph idx="1" type="body"/>
          </p:nvPr>
        </p:nvSpPr>
        <p:spPr>
          <a:xfrm>
            <a:off x="1296450" y="859931"/>
            <a:ext cx="6551100" cy="3423638"/>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Motivation and Intention</a:t>
            </a:r>
            <a:endParaRPr sz="2400">
              <a:latin typeface="Arial"/>
              <a:ea typeface="Arial"/>
              <a:cs typeface="Arial"/>
              <a:sym typeface="Arial"/>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Need for the project </a:t>
            </a:r>
            <a:endParaRPr/>
          </a:p>
          <a:p>
            <a:pPr indent="-285750" lvl="0" marL="400050" rtl="0" algn="l">
              <a:lnSpc>
                <a:spcPct val="100000"/>
              </a:lnSpc>
              <a:spcBef>
                <a:spcPts val="0"/>
              </a:spcBef>
              <a:spcAft>
                <a:spcPts val="0"/>
              </a:spcAft>
              <a:buSzPts val="1800"/>
              <a:buFont typeface="Arial"/>
              <a:buChar char="•"/>
            </a:pPr>
            <a:r>
              <a:rPr lang="en-US" sz="2000">
                <a:latin typeface="Arial"/>
                <a:ea typeface="Arial"/>
                <a:cs typeface="Arial"/>
                <a:sym typeface="Arial"/>
              </a:rPr>
              <a:t>Key research questions</a:t>
            </a:r>
            <a:endParaRPr b="1" sz="20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r">
              <a:lnSpc>
                <a:spcPct val="100000"/>
              </a:lnSpc>
              <a:spcBef>
                <a:spcPts val="0"/>
              </a:spcBef>
              <a:spcAft>
                <a:spcPts val="0"/>
              </a:spcAft>
              <a:buSzPts val="1800"/>
              <a:buNone/>
            </a:pPr>
            <a:r>
              <a:rPr b="1" lang="en-US" sz="2400">
                <a:solidFill>
                  <a:srgbClr val="410469"/>
                </a:solidFill>
                <a:latin typeface="Arial"/>
                <a:ea typeface="Arial"/>
                <a:cs typeface="Arial"/>
                <a:sym typeface="Arial"/>
              </a:rPr>
              <a:t>Scenarios</a:t>
            </a:r>
            <a:endParaRPr sz="2400">
              <a:latin typeface="Arial"/>
              <a:ea typeface="Arial"/>
              <a:cs typeface="Arial"/>
              <a:sym typeface="Arial"/>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Wastewater</a:t>
            </a:r>
            <a:endParaRPr/>
          </a:p>
          <a:p>
            <a:pPr indent="-285750" lvl="0" marL="400050" rtl="0" algn="r">
              <a:lnSpc>
                <a:spcPct val="100000"/>
              </a:lnSpc>
              <a:spcBef>
                <a:spcPts val="0"/>
              </a:spcBef>
              <a:spcAft>
                <a:spcPts val="0"/>
              </a:spcAft>
              <a:buSzPts val="1800"/>
              <a:buFont typeface="Arial"/>
              <a:buChar char="•"/>
            </a:pPr>
            <a:r>
              <a:rPr lang="en-US" sz="2000">
                <a:latin typeface="Arial"/>
                <a:ea typeface="Arial"/>
                <a:cs typeface="Arial"/>
                <a:sym typeface="Arial"/>
              </a:rPr>
              <a:t>Water Distribution</a:t>
            </a:r>
            <a:endParaRPr/>
          </a:p>
          <a:p>
            <a:pPr indent="0" lvl="0" marL="114300" rtl="0" algn="l">
              <a:lnSpc>
                <a:spcPct val="100000"/>
              </a:lnSpc>
              <a:spcBef>
                <a:spcPts val="0"/>
              </a:spcBef>
              <a:spcAft>
                <a:spcPts val="0"/>
              </a:spcAft>
              <a:buSzPts val="1800"/>
              <a:buNone/>
            </a:pPr>
            <a:r>
              <a:t/>
            </a:r>
            <a:endParaRPr b="1" sz="1600">
              <a:solidFill>
                <a:srgbClr val="410469"/>
              </a:solidFill>
              <a:latin typeface="Arial"/>
              <a:ea typeface="Arial"/>
              <a:cs typeface="Arial"/>
              <a:sym typeface="Arial"/>
            </a:endParaRPr>
          </a:p>
          <a:p>
            <a:pPr indent="0" lvl="0" marL="114300" rtl="0" algn="l">
              <a:lnSpc>
                <a:spcPct val="100000"/>
              </a:lnSpc>
              <a:spcBef>
                <a:spcPts val="0"/>
              </a:spcBef>
              <a:spcAft>
                <a:spcPts val="0"/>
              </a:spcAft>
              <a:buSzPts val="1800"/>
              <a:buNone/>
            </a:pPr>
            <a:r>
              <a:rPr b="1" lang="en-US" sz="2400">
                <a:solidFill>
                  <a:srgbClr val="410469"/>
                </a:solidFill>
                <a:latin typeface="Arial"/>
                <a:ea typeface="Arial"/>
                <a:cs typeface="Arial"/>
                <a:sym typeface="Arial"/>
              </a:rPr>
              <a:t>Conclusions</a:t>
            </a:r>
            <a:endParaRPr sz="2400">
              <a:latin typeface="Arial"/>
              <a:ea typeface="Arial"/>
              <a:cs typeface="Arial"/>
              <a:sym typeface="Arial"/>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Challenges and Limitation</a:t>
            </a:r>
            <a:endParaRPr/>
          </a:p>
          <a:p>
            <a:pPr indent="-285750" lvl="0" marL="400050" rtl="0" algn="l">
              <a:lnSpc>
                <a:spcPct val="125000"/>
              </a:lnSpc>
              <a:spcBef>
                <a:spcPts val="0"/>
              </a:spcBef>
              <a:spcAft>
                <a:spcPts val="0"/>
              </a:spcAft>
              <a:buSzPts val="1800"/>
              <a:buFont typeface="Arial"/>
              <a:buChar char="•"/>
            </a:pPr>
            <a:r>
              <a:rPr lang="en-US" sz="2000">
                <a:latin typeface="Arial"/>
                <a:ea typeface="Arial"/>
                <a:cs typeface="Arial"/>
                <a:sym typeface="Arial"/>
              </a:rPr>
              <a:t>Contribution</a:t>
            </a:r>
            <a:endParaRPr/>
          </a:p>
        </p:txBody>
      </p:sp>
      <p:cxnSp>
        <p:nvCxnSpPr>
          <p:cNvPr id="151" name="Google Shape;151;p6"/>
          <p:cNvCxnSpPr/>
          <p:nvPr/>
        </p:nvCxnSpPr>
        <p:spPr>
          <a:xfrm>
            <a:off x="3486150" y="1992984"/>
            <a:ext cx="4361400" cy="0"/>
          </a:xfrm>
          <a:prstGeom prst="straightConnector1">
            <a:avLst/>
          </a:prstGeom>
          <a:noFill/>
          <a:ln cap="flat" cmpd="sng" w="9525">
            <a:solidFill>
              <a:srgbClr val="9665B6"/>
            </a:solidFill>
            <a:prstDash val="solid"/>
            <a:round/>
            <a:headEnd len="sm" w="sm" type="none"/>
            <a:tailEnd len="sm" w="sm" type="none"/>
          </a:ln>
        </p:spPr>
      </p:cxnSp>
      <p:cxnSp>
        <p:nvCxnSpPr>
          <p:cNvPr id="152" name="Google Shape;152;p6"/>
          <p:cNvCxnSpPr/>
          <p:nvPr/>
        </p:nvCxnSpPr>
        <p:spPr>
          <a:xfrm>
            <a:off x="1377011" y="3216385"/>
            <a:ext cx="4361400" cy="0"/>
          </a:xfrm>
          <a:prstGeom prst="straightConnector1">
            <a:avLst/>
          </a:prstGeom>
          <a:noFill/>
          <a:ln cap="flat" cmpd="sng" w="9525">
            <a:solidFill>
              <a:srgbClr val="9665B6"/>
            </a:solidFill>
            <a:prstDash val="solid"/>
            <a:round/>
            <a:headEnd len="sm" w="sm" type="none"/>
            <a:tailEnd len="sm" w="sm" type="none"/>
          </a:ln>
        </p:spPr>
      </p:cxnSp>
      <p:sp>
        <p:nvSpPr>
          <p:cNvPr id="153" name="Google Shape;153;p6"/>
          <p:cNvSpPr txBox="1"/>
          <p:nvPr>
            <p:ph type="title"/>
          </p:nvPr>
        </p:nvSpPr>
        <p:spPr>
          <a:xfrm>
            <a:off x="800589" y="267062"/>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57068C"/>
              </a:buClr>
              <a:buSzPts val="4800"/>
              <a:buNone/>
            </a:pPr>
            <a:r>
              <a:rPr lang="en-US" sz="2800">
                <a:latin typeface="Arial"/>
                <a:ea typeface="Arial"/>
                <a:cs typeface="Arial"/>
                <a:sym typeface="Arial"/>
              </a:rPr>
              <a:t>Agenda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Creating a Sanitary Sewer Overflow Response Plan - WaterColor Management" id="158" name="Google Shape;158;p7"/>
          <p:cNvPicPr preferRelativeResize="0"/>
          <p:nvPr/>
        </p:nvPicPr>
        <p:blipFill rotWithShape="1">
          <a:blip r:embed="rId3">
            <a:alphaModFix amt="50000"/>
          </a:blip>
          <a:srcRect b="0" l="0" r="0" t="0"/>
          <a:stretch/>
        </p:blipFill>
        <p:spPr>
          <a:xfrm>
            <a:off x="0" y="0"/>
            <a:ext cx="9143999" cy="5143500"/>
          </a:xfrm>
          <a:prstGeom prst="rect">
            <a:avLst/>
          </a:prstGeom>
          <a:noFill/>
          <a:ln>
            <a:noFill/>
          </a:ln>
        </p:spPr>
      </p:pic>
      <p:sp>
        <p:nvSpPr>
          <p:cNvPr id="159" name="Google Shape;159;p7"/>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sz="4400">
                <a:solidFill>
                  <a:schemeClr val="dk1"/>
                </a:solidFill>
              </a:rPr>
              <a:t>Where does our wastewater go?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title"/>
          </p:nvPr>
        </p:nvSpPr>
        <p:spPr>
          <a:xfrm>
            <a:off x="196039" y="312966"/>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57068C"/>
              </a:buClr>
              <a:buSzPts val="3600"/>
              <a:buNone/>
            </a:pPr>
            <a:r>
              <a:rPr lang="en-US" sz="2800">
                <a:latin typeface="Arial"/>
                <a:ea typeface="Arial"/>
                <a:cs typeface="Arial"/>
                <a:sym typeface="Arial"/>
              </a:rPr>
              <a:t>NYC’s sewers overwhelmed by rains</a:t>
            </a:r>
            <a:endParaRPr/>
          </a:p>
        </p:txBody>
      </p:sp>
      <p:pic>
        <p:nvPicPr>
          <p:cNvPr id="165" name="Google Shape;165;p8"/>
          <p:cNvPicPr preferRelativeResize="0"/>
          <p:nvPr/>
        </p:nvPicPr>
        <p:blipFill rotWithShape="1">
          <a:blip r:embed="rId3">
            <a:alphaModFix/>
          </a:blip>
          <a:srcRect b="0" l="0" r="0" t="0"/>
          <a:stretch/>
        </p:blipFill>
        <p:spPr>
          <a:xfrm>
            <a:off x="478970" y="2710541"/>
            <a:ext cx="2954113" cy="1827340"/>
          </a:xfrm>
          <a:prstGeom prst="rect">
            <a:avLst/>
          </a:prstGeom>
          <a:noFill/>
          <a:ln>
            <a:noFill/>
          </a:ln>
        </p:spPr>
      </p:pic>
      <p:grpSp>
        <p:nvGrpSpPr>
          <p:cNvPr id="166" name="Google Shape;166;p8"/>
          <p:cNvGrpSpPr/>
          <p:nvPr/>
        </p:nvGrpSpPr>
        <p:grpSpPr>
          <a:xfrm>
            <a:off x="3684461" y="1046604"/>
            <a:ext cx="4832705" cy="3455187"/>
            <a:chOff x="433138" y="1087788"/>
            <a:chExt cx="3747062" cy="2189109"/>
          </a:xfrm>
        </p:grpSpPr>
        <p:sp>
          <p:nvSpPr>
            <p:cNvPr id="167" name="Google Shape;167;p8"/>
            <p:cNvSpPr/>
            <p:nvPr/>
          </p:nvSpPr>
          <p:spPr>
            <a:xfrm>
              <a:off x="433138" y="1312396"/>
              <a:ext cx="3641558" cy="1964501"/>
            </a:xfrm>
            <a:prstGeom prst="roundRect">
              <a:avLst>
                <a:gd fmla="val 4548" name="adj"/>
              </a:avLst>
            </a:prstGeom>
            <a:noFill/>
            <a:ln cap="flat" cmpd="sng" w="127000">
              <a:solidFill>
                <a:srgbClr val="CBB5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68" name="Google Shape;168;p8"/>
            <p:cNvSpPr txBox="1"/>
            <p:nvPr/>
          </p:nvSpPr>
          <p:spPr>
            <a:xfrm>
              <a:off x="452501" y="1087788"/>
              <a:ext cx="3727699" cy="223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1" i="0" sz="1200" u="none" cap="none" strike="noStrike">
                <a:solidFill>
                  <a:srgbClr val="000000"/>
                </a:solidFill>
                <a:latin typeface="Verdana"/>
                <a:ea typeface="Verdana"/>
                <a:cs typeface="Verdana"/>
                <a:sym typeface="Verdana"/>
              </a:endParaRPr>
            </a:p>
          </p:txBody>
        </p:sp>
      </p:grpSp>
      <p:pic>
        <p:nvPicPr>
          <p:cNvPr descr="실외, 그릴이(가) 표시된 사진&#10;&#10;자동 생성된 설명" id="169" name="Google Shape;169;p8"/>
          <p:cNvPicPr preferRelativeResize="0"/>
          <p:nvPr/>
        </p:nvPicPr>
        <p:blipFill rotWithShape="1">
          <a:blip r:embed="rId4">
            <a:alphaModFix/>
          </a:blip>
          <a:srcRect b="0" l="0" r="0" t="0"/>
          <a:stretch/>
        </p:blipFill>
        <p:spPr>
          <a:xfrm>
            <a:off x="520840" y="1401270"/>
            <a:ext cx="2879271" cy="1401547"/>
          </a:xfrm>
          <a:prstGeom prst="rect">
            <a:avLst/>
          </a:prstGeom>
          <a:noFill/>
          <a:ln>
            <a:noFill/>
          </a:ln>
        </p:spPr>
      </p:pic>
      <p:grpSp>
        <p:nvGrpSpPr>
          <p:cNvPr id="170" name="Google Shape;170;p8"/>
          <p:cNvGrpSpPr/>
          <p:nvPr/>
        </p:nvGrpSpPr>
        <p:grpSpPr>
          <a:xfrm>
            <a:off x="3853020" y="1530798"/>
            <a:ext cx="4980879" cy="4524315"/>
            <a:chOff x="3853020" y="1873703"/>
            <a:chExt cx="4980879" cy="4524315"/>
          </a:xfrm>
        </p:grpSpPr>
        <p:sp>
          <p:nvSpPr>
            <p:cNvPr id="171" name="Google Shape;171;p8"/>
            <p:cNvSpPr txBox="1"/>
            <p:nvPr/>
          </p:nvSpPr>
          <p:spPr>
            <a:xfrm>
              <a:off x="3869558" y="1873703"/>
              <a:ext cx="3706388" cy="4524315"/>
            </a:xfrm>
            <a:prstGeom prst="rect">
              <a:avLst/>
            </a:prstGeom>
            <a:noFill/>
            <a:ln>
              <a:noFill/>
            </a:ln>
          </p:spPr>
          <p:txBody>
            <a:bodyPr anchorCtr="0" anchor="t" bIns="45700" lIns="91425" spcFirstLastPara="1" rIns="91425" wrap="square" tIns="45700">
              <a:spAutoFit/>
            </a:bodyPr>
            <a:lstStyle/>
            <a:p>
              <a:pPr indent="-57150" lvl="0" marL="171450" marR="0" rtl="0" algn="l">
                <a:lnSpc>
                  <a:spcPct val="100000"/>
                </a:lnSpc>
                <a:spcBef>
                  <a:spcPts val="0"/>
                </a:spcBef>
                <a:spcAft>
                  <a:spcPts val="0"/>
                </a:spcAft>
                <a:buClr>
                  <a:srgbClr val="000000"/>
                </a:buClr>
                <a:buSzPts val="1800"/>
                <a:buFont typeface="Noto Sans Symbols"/>
                <a:buNone/>
              </a:pPr>
              <a:r>
                <a:t/>
              </a:r>
              <a:endParaRPr b="1" i="0" sz="18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Noto Sans Symbols"/>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57150" lvl="0" marL="171450" marR="0" rtl="0" algn="l">
                <a:lnSpc>
                  <a:spcPct val="100000"/>
                </a:lnSpc>
                <a:spcBef>
                  <a:spcPts val="0"/>
                </a:spcBef>
                <a:spcAft>
                  <a:spcPts val="0"/>
                </a:spcAft>
                <a:buClr>
                  <a:srgbClr val="000000"/>
                </a:buClr>
                <a:buSzPts val="1800"/>
                <a:buFont typeface="Noto Sans Symbols"/>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72" name="Google Shape;172;p8"/>
            <p:cNvSpPr txBox="1"/>
            <p:nvPr/>
          </p:nvSpPr>
          <p:spPr>
            <a:xfrm>
              <a:off x="3853020" y="3350498"/>
              <a:ext cx="4445597" cy="400110"/>
            </a:xfrm>
            <a:prstGeom prst="rect">
              <a:avLst/>
            </a:prstGeom>
            <a:noFill/>
            <a:ln>
              <a:noFill/>
            </a:ln>
          </p:spPr>
          <p:txBody>
            <a:bodyPr anchorCtr="0" anchor="t" bIns="45700" lIns="91425" spcFirstLastPara="1" rIns="91425" wrap="square" tIns="45700">
              <a:spAutoFit/>
            </a:bodyPr>
            <a:lstStyle/>
            <a:p>
              <a:pPr indent="-158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73" name="Google Shape;173;p8"/>
            <p:cNvSpPr txBox="1"/>
            <p:nvPr/>
          </p:nvSpPr>
          <p:spPr>
            <a:xfrm>
              <a:off x="3853020" y="1907901"/>
              <a:ext cx="498087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Potential Health Impact [5]</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Diarrhea and nausea</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Hormonal disfunction</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Cancer </a:t>
              </a:r>
              <a:endParaRPr b="0" i="0" sz="2000" u="none" cap="none" strike="noStrike">
                <a:solidFill>
                  <a:srgbClr val="000000"/>
                </a:solidFill>
                <a:latin typeface="Arial"/>
                <a:ea typeface="Arial"/>
                <a:cs typeface="Arial"/>
                <a:sym typeface="Arial"/>
              </a:endParaRPr>
            </a:p>
          </p:txBody>
        </p:sp>
      </p:grpSp>
      <p:sp>
        <p:nvSpPr>
          <p:cNvPr id="174" name="Google Shape;174;p8"/>
          <p:cNvSpPr txBox="1"/>
          <p:nvPr/>
        </p:nvSpPr>
        <p:spPr>
          <a:xfrm>
            <a:off x="3853020" y="2921768"/>
            <a:ext cx="4321638" cy="19082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Waterways Hazards</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Aquatic life contamination </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Financial burden on communities to cleanup</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9"/>
          <p:cNvPicPr preferRelativeResize="0"/>
          <p:nvPr/>
        </p:nvPicPr>
        <p:blipFill rotWithShape="1">
          <a:blip r:embed="rId3">
            <a:alphaModFix/>
          </a:blip>
          <a:srcRect b="0" l="0" r="0" t="0"/>
          <a:stretch/>
        </p:blipFill>
        <p:spPr>
          <a:xfrm>
            <a:off x="116641" y="482999"/>
            <a:ext cx="5443238" cy="4613191"/>
          </a:xfrm>
          <a:prstGeom prst="rect">
            <a:avLst/>
          </a:prstGeom>
          <a:noFill/>
          <a:ln>
            <a:noFill/>
          </a:ln>
          <a:effectLst>
            <a:outerShdw blurRad="292100" rotWithShape="0" algn="tl" dir="2700000" dist="139700">
              <a:srgbClr val="333333">
                <a:alpha val="64705"/>
              </a:srgbClr>
            </a:outerShdw>
          </a:effectLst>
        </p:spPr>
      </p:pic>
      <p:sp>
        <p:nvSpPr>
          <p:cNvPr id="180" name="Google Shape;180;p9"/>
          <p:cNvSpPr txBox="1"/>
          <p:nvPr>
            <p:ph type="title"/>
          </p:nvPr>
        </p:nvSpPr>
        <p:spPr>
          <a:xfrm>
            <a:off x="860394" y="64233"/>
            <a:ext cx="6661540" cy="555234"/>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US" sz="2800">
                <a:latin typeface="Arial"/>
                <a:ea typeface="Arial"/>
                <a:cs typeface="Arial"/>
                <a:sym typeface="Arial"/>
              </a:rPr>
              <a:t>Wastewater Infrastructure</a:t>
            </a:r>
            <a:endParaRPr/>
          </a:p>
        </p:txBody>
      </p:sp>
      <p:sp>
        <p:nvSpPr>
          <p:cNvPr id="181" name="Google Shape;181;p9"/>
          <p:cNvSpPr/>
          <p:nvPr/>
        </p:nvSpPr>
        <p:spPr>
          <a:xfrm>
            <a:off x="4902807" y="3099523"/>
            <a:ext cx="3752698" cy="1465867"/>
          </a:xfrm>
          <a:prstGeom prst="roundRect">
            <a:avLst>
              <a:gd fmla="val 16667" name="adj"/>
            </a:avLst>
          </a:prstGeom>
          <a:solidFill>
            <a:srgbClr val="FFE4C9"/>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9"/>
          <p:cNvSpPr/>
          <p:nvPr/>
        </p:nvSpPr>
        <p:spPr>
          <a:xfrm>
            <a:off x="4901445" y="1090141"/>
            <a:ext cx="3752698" cy="1465867"/>
          </a:xfrm>
          <a:prstGeom prst="roundRect">
            <a:avLst>
              <a:gd fmla="val 16667" name="adj"/>
            </a:avLst>
          </a:prstGeom>
          <a:solidFill>
            <a:srgbClr val="ABF7FF"/>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190231"/>
                </a:solidFill>
                <a:latin typeface="Arial"/>
                <a:ea typeface="Arial"/>
                <a:cs typeface="Arial"/>
                <a:sym typeface="Arial"/>
              </a:rPr>
              <a:t>No existing end to end data!</a:t>
            </a:r>
            <a:endParaRPr/>
          </a:p>
        </p:txBody>
      </p:sp>
      <p:sp>
        <p:nvSpPr>
          <p:cNvPr id="183" name="Google Shape;183;p9"/>
          <p:cNvSpPr txBox="1"/>
          <p:nvPr/>
        </p:nvSpPr>
        <p:spPr>
          <a:xfrm>
            <a:off x="4976132" y="3196355"/>
            <a:ext cx="3677513"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Combined Sewer Outflows + Precipitation + Water demand + Treatment Facilities = </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Wastewater infrastructure</a:t>
            </a:r>
            <a:endParaRPr/>
          </a:p>
        </p:txBody>
      </p:sp>
      <p:pic>
        <p:nvPicPr>
          <p:cNvPr id="184" name="Google Shape;184;p9"/>
          <p:cNvPicPr preferRelativeResize="0"/>
          <p:nvPr/>
        </p:nvPicPr>
        <p:blipFill rotWithShape="1">
          <a:blip r:embed="rId4">
            <a:alphaModFix/>
          </a:blip>
          <a:srcRect b="0" l="0" r="0" t="10467"/>
          <a:stretch/>
        </p:blipFill>
        <p:spPr>
          <a:xfrm>
            <a:off x="114781" y="682420"/>
            <a:ext cx="885574" cy="1611464"/>
          </a:xfrm>
          <a:prstGeom prst="rect">
            <a:avLst/>
          </a:prstGeom>
          <a:noFill/>
          <a:ln>
            <a:noFill/>
          </a:ln>
        </p:spPr>
      </p:pic>
      <p:sp>
        <p:nvSpPr>
          <p:cNvPr id="185" name="Google Shape;185;p9"/>
          <p:cNvSpPr txBox="1"/>
          <p:nvPr/>
        </p:nvSpPr>
        <p:spPr>
          <a:xfrm>
            <a:off x="319278" y="2353470"/>
            <a:ext cx="1760049" cy="646331"/>
          </a:xfrm>
          <a:prstGeom prst="rect">
            <a:avLst/>
          </a:prstGeom>
          <a:solidFill>
            <a:srgbClr val="B4F9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Combined Sewer Outflows draining into different plants</a:t>
            </a:r>
            <a:endParaRPr/>
          </a:p>
        </p:txBody>
      </p:sp>
      <p:cxnSp>
        <p:nvCxnSpPr>
          <p:cNvPr id="186" name="Google Shape;186;p9"/>
          <p:cNvCxnSpPr>
            <a:stCxn id="185" idx="2"/>
          </p:cNvCxnSpPr>
          <p:nvPr/>
        </p:nvCxnSpPr>
        <p:spPr>
          <a:xfrm>
            <a:off x="1199303" y="2999801"/>
            <a:ext cx="323400" cy="404700"/>
          </a:xfrm>
          <a:prstGeom prst="straightConnector1">
            <a:avLst/>
          </a:prstGeom>
          <a:noFill/>
          <a:ln cap="flat" cmpd="sng" w="38100">
            <a:solidFill>
              <a:srgbClr val="0070C0"/>
            </a:solidFill>
            <a:prstDash val="solid"/>
            <a:round/>
            <a:headEnd len="sm" w="sm" type="none"/>
            <a:tailEnd len="med" w="med" type="triangle"/>
          </a:ln>
        </p:spPr>
      </p:cxnSp>
      <p:cxnSp>
        <p:nvCxnSpPr>
          <p:cNvPr id="187" name="Google Shape;187;p9"/>
          <p:cNvCxnSpPr>
            <a:stCxn id="185" idx="2"/>
          </p:cNvCxnSpPr>
          <p:nvPr/>
        </p:nvCxnSpPr>
        <p:spPr>
          <a:xfrm>
            <a:off x="1199303" y="2999801"/>
            <a:ext cx="1035300" cy="314100"/>
          </a:xfrm>
          <a:prstGeom prst="straightConnector1">
            <a:avLst/>
          </a:prstGeom>
          <a:noFill/>
          <a:ln cap="flat" cmpd="sng" w="38100">
            <a:solidFill>
              <a:srgbClr val="0070C0"/>
            </a:solidFill>
            <a:prstDash val="solid"/>
            <a:round/>
            <a:headEnd len="sm" w="sm" type="none"/>
            <a:tailEnd len="med" w="med" type="triangle"/>
          </a:ln>
        </p:spPr>
      </p:cxnSp>
      <p:sp>
        <p:nvSpPr>
          <p:cNvPr id="188" name="Google Shape;188;p9"/>
          <p:cNvSpPr/>
          <p:nvPr/>
        </p:nvSpPr>
        <p:spPr>
          <a:xfrm>
            <a:off x="6474279" y="2574462"/>
            <a:ext cx="493939" cy="540134"/>
          </a:xfrm>
          <a:prstGeom prst="downArrow">
            <a:avLst>
              <a:gd fmla="val 50000" name="adj1"/>
              <a:gd fmla="val 50000" name="adj2"/>
            </a:avLst>
          </a:prstGeom>
          <a:solidFill>
            <a:schemeClr val="accent1"/>
          </a:solidFill>
          <a:ln cap="flat" cmpd="sng" w="25400">
            <a:solidFill>
              <a:srgbClr val="704D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Vaishnavi Iyer</dc:creator>
</cp:coreProperties>
</file>